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18" r:id="rId3"/>
    <p:sldId id="317" r:id="rId4"/>
    <p:sldId id="315" r:id="rId5"/>
    <p:sldId id="295" r:id="rId6"/>
    <p:sldId id="261" r:id="rId7"/>
    <p:sldId id="277" r:id="rId8"/>
    <p:sldId id="290" r:id="rId9"/>
    <p:sldId id="296" r:id="rId10"/>
    <p:sldId id="276" r:id="rId11"/>
    <p:sldId id="294" r:id="rId12"/>
    <p:sldId id="297" r:id="rId13"/>
    <p:sldId id="305" r:id="rId14"/>
    <p:sldId id="316" r:id="rId15"/>
    <p:sldId id="299" r:id="rId16"/>
    <p:sldId id="260" r:id="rId17"/>
    <p:sldId id="289" r:id="rId18"/>
    <p:sldId id="262" r:id="rId19"/>
    <p:sldId id="308" r:id="rId20"/>
    <p:sldId id="309" r:id="rId21"/>
    <p:sldId id="303" r:id="rId22"/>
    <p:sldId id="302" r:id="rId23"/>
    <p:sldId id="300" r:id="rId24"/>
    <p:sldId id="301" r:id="rId25"/>
    <p:sldId id="267" r:id="rId2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MC-3" initials="R3" lastIdx="1" clrIdx="0">
    <p:extLst>
      <p:ext uri="{19B8F6BF-5375-455C-9EA6-DF929625EA0E}">
        <p15:presenceInfo xmlns:p15="http://schemas.microsoft.com/office/powerpoint/2012/main" userId="RMC-3" providerId="None"/>
      </p:ext>
    </p:extLst>
  </p:cmAuthor>
  <p:cmAuthor id="2" name="itiso1" initials="i" lastIdx="1" clrIdx="1">
    <p:extLst>
      <p:ext uri="{19B8F6BF-5375-455C-9EA6-DF929625EA0E}">
        <p15:presenceInfo xmlns:p15="http://schemas.microsoft.com/office/powerpoint/2012/main" userId="itiso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FDF"/>
    <a:srgbClr val="393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81" autoAdjust="0"/>
  </p:normalViewPr>
  <p:slideViewPr>
    <p:cSldViewPr snapToGrid="0">
      <p:cViewPr varScale="1">
        <p:scale>
          <a:sx n="68" d="100"/>
          <a:sy n="68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программ по направленностям</a:t>
            </a:r>
          </a:p>
        </c:rich>
      </c:tx>
      <c:layout>
        <c:manualLayout>
          <c:xMode val="edge"/>
          <c:yMode val="edge"/>
          <c:x val="0.17305568385745176"/>
          <c:y val="2.58189283254516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306963582677149E-2"/>
          <c:y val="0.1414017506519592"/>
          <c:w val="0.88494298300743823"/>
          <c:h val="0.45264461571988607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0B-412C-8A3E-CE16B187DBD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0B-412C-8A3E-CE16B187DBD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0B-412C-8A3E-CE16B187DBD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0B-412C-8A3E-CE16B187DBD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20B-412C-8A3E-CE16B187DBD1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20B-412C-8A3E-CE16B187DBD1}"/>
              </c:ext>
            </c:extLst>
          </c:dPt>
          <c:dLbls>
            <c:dLbl>
              <c:idx val="0"/>
              <c:layout>
                <c:manualLayout>
                  <c:x val="7.9484589377604373E-3"/>
                  <c:y val="-0.2231534927035836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0B-412C-8A3E-CE16B187DBD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597945250347249E-2"/>
                  <c:y val="-0.1758179033422174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0B-412C-8A3E-CE16B187DBD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195890500694498E-2"/>
                  <c:y val="-0.1791990168680292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20B-412C-8A3E-CE16B187DBD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9484589377604373E-3"/>
                  <c:y val="-0.1115767463517918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20B-412C-8A3E-CE16B187DBD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896917875520875E-2"/>
                  <c:y val="-0.111576746351791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20B-412C-8A3E-CE16B187DBD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3845376813281118E-2"/>
                  <c:y val="-8.79089516711087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20B-412C-8A3E-CE16B187DBD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Социально-гуманитарная</c:v>
                </c:pt>
                <c:pt idx="2">
                  <c:v>Физкультурно-спортивная</c:v>
                </c:pt>
                <c:pt idx="3">
                  <c:v>Естественнонаучная</c:v>
                </c:pt>
                <c:pt idx="4">
                  <c:v>Техническая</c:v>
                </c:pt>
                <c:pt idx="5">
                  <c:v>Туристско-краеведческая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192</c:v>
                </c:pt>
                <c:pt idx="1">
                  <c:v>92</c:v>
                </c:pt>
                <c:pt idx="2">
                  <c:v>115</c:v>
                </c:pt>
                <c:pt idx="3">
                  <c:v>35</c:v>
                </c:pt>
                <c:pt idx="4" formatCode="General">
                  <c:v>47</c:v>
                </c:pt>
                <c:pt idx="5" formatCode="General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20B-412C-8A3E-CE16B187DB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0649824"/>
        <c:axId val="240647080"/>
        <c:axId val="0"/>
      </c:bar3DChart>
      <c:catAx>
        <c:axId val="24064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647080"/>
        <c:crosses val="autoZero"/>
        <c:auto val="1"/>
        <c:lblAlgn val="ctr"/>
        <c:lblOffset val="100"/>
        <c:noMultiLvlLbl val="0"/>
      </c:catAx>
      <c:valAx>
        <c:axId val="240647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64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9774465710356"/>
          <c:y val="2.5260295724674593E-2"/>
          <c:w val="0.85497400087098152"/>
          <c:h val="0.767131486009087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Использованные сертификаты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dLbl>
              <c:idx val="0"/>
              <c:layout>
                <c:manualLayout>
                  <c:x val="2.0060690697478623E-2"/>
                  <c:y val="9.0166581587472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4CA-4820-9554-41449671670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1658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CA-4820-9554-4144967167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Выданые сертификаты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2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dLbl>
              <c:idx val="0"/>
              <c:layout>
                <c:manualLayout>
                  <c:x val="1.9593670473032859E-3"/>
                  <c:y val="0.1839794083789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4CA-4820-9554-41449671670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Лист1!$C$2</c:f>
              <c:numCache>
                <c:formatCode>#,##0</c:formatCode>
                <c:ptCount val="1"/>
                <c:pt idx="0">
                  <c:v>16805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4CA-4820-9554-4144967167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4557776"/>
        <c:axId val="284558952"/>
        <c:axId val="0"/>
      </c:bar3DChart>
      <c:catAx>
        <c:axId val="28455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558952"/>
        <c:crosses val="autoZero"/>
        <c:auto val="1"/>
        <c:lblAlgn val="ctr"/>
        <c:lblOffset val="100"/>
        <c:noMultiLvlLbl val="0"/>
      </c:catAx>
      <c:valAx>
        <c:axId val="284558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lumOff val="1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55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47776468862682"/>
          <c:y val="2.09795408178717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педагогов дополнительного образования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30-46FA-8B2F-DBEAEAF2D5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30-46FA-8B2F-DBEAEAF2D58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Имеют высшее профессиональное образование</c:v>
                </c:pt>
                <c:pt idx="1">
                  <c:v>Имеют среднее профессиональное образование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281</c:v>
                </c:pt>
                <c:pt idx="1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830-46FA-8B2F-DBEAEAF2D58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380344722010046"/>
          <c:y val="0.46475327013774353"/>
          <c:w val="0.40098513779269573"/>
          <c:h val="0.4436602966319852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99664229426116"/>
          <c:y val="1.8852260990998047E-2"/>
          <c:w val="0.60417717638017443"/>
          <c:h val="0.83171165541035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8190707822363E-16"/>
                  <c:y val="-8.344158537279095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5506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A52-43B1-B214-2326AFCE317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3527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2ED-4030-8836-5B5B9E2D478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8807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ED-4030-8836-5B5B9E2D478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2ED-4030-8836-5B5B9E2D478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1743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ED-4030-8836-5B5B9E2D478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2891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2ED-4030-8836-5B5B9E2D478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Социально-гуманитарная</c:v>
                </c:pt>
                <c:pt idx="2">
                  <c:v>Физкультурно-спортивная</c:v>
                </c:pt>
                <c:pt idx="3">
                  <c:v>Естественнонаучная</c:v>
                </c:pt>
                <c:pt idx="4">
                  <c:v>Техническая</c:v>
                </c:pt>
                <c:pt idx="5">
                  <c:v>Туристско-краеведческая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5506</c:v>
                </c:pt>
                <c:pt idx="1">
                  <c:v>3527</c:v>
                </c:pt>
                <c:pt idx="2">
                  <c:v>8807</c:v>
                </c:pt>
                <c:pt idx="3">
                  <c:v>1412</c:v>
                </c:pt>
                <c:pt idx="4">
                  <c:v>1743</c:v>
                </c:pt>
                <c:pt idx="5">
                  <c:v>2891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52-43B1-B214-2326AFCE3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0645512"/>
        <c:axId val="240652960"/>
      </c:barChart>
      <c:catAx>
        <c:axId val="240645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652960"/>
        <c:crosses val="autoZero"/>
        <c:auto val="1"/>
        <c:lblAlgn val="ctr"/>
        <c:lblOffset val="100"/>
        <c:noMultiLvlLbl val="0"/>
      </c:catAx>
      <c:valAx>
        <c:axId val="240652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64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программ по направленностям</a:t>
            </a:r>
          </a:p>
        </c:rich>
      </c:tx>
      <c:layout>
        <c:manualLayout>
          <c:xMode val="edge"/>
          <c:yMode val="edge"/>
          <c:x val="0.12271544391830236"/>
          <c:y val="2.58189283254516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306963582677149E-2"/>
          <c:y val="0.1414017506519592"/>
          <c:w val="0.88494298300743823"/>
          <c:h val="0.45264461571988607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02-4D9B-A891-6DF01FDBB0D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02-4D9B-A891-6DF01FDBB0D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02-4D9B-A891-6DF01FDBB0D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002-4D9B-A891-6DF01FDBB0D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002-4D9B-A891-6DF01FDBB0D1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002-4D9B-A891-6DF01FDBB0D1}"/>
              </c:ext>
            </c:extLst>
          </c:dPt>
          <c:dLbls>
            <c:dLbl>
              <c:idx val="0"/>
              <c:layout>
                <c:manualLayout>
                  <c:x val="5.2989726251736003E-3"/>
                  <c:y val="-0.246821287384266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02-4D9B-A891-6DF01FDBB0D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494863125868123E-3"/>
                  <c:y val="-0.1893423574454649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02-4D9B-A891-6DF01FDBB0D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573354607220879E-17"/>
                  <c:y val="-0.1555312221873461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002-4D9B-A891-6DF01FDBB0D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1217200869292275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002-4D9B-A891-6DF01FDBB0D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111576746351791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002-4D9B-A891-6DF01FDBB0D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989726251736246E-3"/>
                  <c:y val="-8.11467246194850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002-4D9B-A891-6DF01FDBB0D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Техническая</c:v>
                </c:pt>
                <c:pt idx="1">
                  <c:v>Физкультурно-спортивная</c:v>
                </c:pt>
                <c:pt idx="2">
                  <c:v>Туристско-краеведческая</c:v>
                </c:pt>
                <c:pt idx="3">
                  <c:v>Естественнонаучная</c:v>
                </c:pt>
                <c:pt idx="4">
                  <c:v>Художественная</c:v>
                </c:pt>
                <c:pt idx="5">
                  <c:v>Социально-гуманитарная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 formatCode="General">
                  <c:v>11</c:v>
                </c:pt>
                <c:pt idx="1">
                  <c:v>5</c:v>
                </c:pt>
                <c:pt idx="2" formatCode="General">
                  <c:v>8</c:v>
                </c:pt>
                <c:pt idx="3">
                  <c:v>8</c:v>
                </c:pt>
                <c:pt idx="4">
                  <c:v>3</c:v>
                </c:pt>
                <c:pt idx="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002-4D9B-A891-6DF01FDBB0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1137672"/>
        <c:axId val="281138848"/>
        <c:axId val="0"/>
      </c:bar3DChart>
      <c:catAx>
        <c:axId val="281137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138848"/>
        <c:crosses val="autoZero"/>
        <c:auto val="1"/>
        <c:lblAlgn val="ctr"/>
        <c:lblOffset val="100"/>
        <c:noMultiLvlLbl val="0"/>
      </c:catAx>
      <c:valAx>
        <c:axId val="28113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137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306963582677149E-2"/>
          <c:y val="0.1414017506519592"/>
          <c:w val="0.88494298300743823"/>
          <c:h val="0.45264461571988607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47-47DE-BFCA-97BCB3E1C20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47-47DE-BFCA-97BCB3E1C20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47-47DE-BFCA-97BCB3E1C20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47-47DE-BFCA-97BCB3E1C20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D47-47DE-BFCA-97BCB3E1C201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D47-47DE-BFCA-97BCB3E1C201}"/>
              </c:ext>
            </c:extLst>
          </c:dPt>
          <c:dLbls>
            <c:dLbl>
              <c:idx val="0"/>
              <c:layout>
                <c:manualLayout>
                  <c:x val="1.6456304559290447E-3"/>
                  <c:y val="-0.2583214888900289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47-47DE-BFCA-97BCB3E1C20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2989726251736003E-3"/>
                  <c:y val="-0.246821287384266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47-47DE-BFCA-97BCB3E1C20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494863125868123E-3"/>
                  <c:y val="-0.1893423574454649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47-47DE-BFCA-97BCB3E1C20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573354607220879E-17"/>
                  <c:y val="-0.1555312221873461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47-47DE-BFCA-97BCB3E1C20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111576746351791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D47-47DE-BFCA-97BCB3E1C20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989726251736246E-3"/>
                  <c:y val="-8.11467246194850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D47-47DE-BFCA-97BCB3E1C20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Естественнонаучная</c:v>
                </c:pt>
                <c:pt idx="1">
                  <c:v>Техническая</c:v>
                </c:pt>
                <c:pt idx="2">
                  <c:v>Физкультурно-спортивная</c:v>
                </c:pt>
                <c:pt idx="3">
                  <c:v>Туристско-краеведческая</c:v>
                </c:pt>
                <c:pt idx="4">
                  <c:v>Художественная</c:v>
                </c:pt>
                <c:pt idx="5">
                  <c:v>Социально-гуманитарная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740</c:v>
                </c:pt>
                <c:pt idx="1">
                  <c:v>991</c:v>
                </c:pt>
                <c:pt idx="2">
                  <c:v>529</c:v>
                </c:pt>
                <c:pt idx="3" formatCode="General">
                  <c:v>385</c:v>
                </c:pt>
                <c:pt idx="4">
                  <c:v>82</c:v>
                </c:pt>
                <c:pt idx="5">
                  <c:v>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D47-47DE-BFCA-97BCB3E1C2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1141984"/>
        <c:axId val="281141200"/>
        <c:axId val="0"/>
      </c:bar3DChart>
      <c:catAx>
        <c:axId val="28114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141200"/>
        <c:crosses val="autoZero"/>
        <c:auto val="1"/>
        <c:lblAlgn val="ctr"/>
        <c:lblOffset val="100"/>
        <c:noMultiLvlLbl val="0"/>
      </c:catAx>
      <c:valAx>
        <c:axId val="28114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14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102D58E9-B787-4FDC-98EE-D31DDEACC5FA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13D-479C-8F5D-60A033D563F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5A01423-26E3-45C0-91E6-565563F4E1FB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3D-479C-8F5D-60A033D563F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1CAC3AE7-EF14-4FBE-AC8B-5543416575DB}" type="VALUE">
                      <a:rPr lang="en-US" baseline="0" smtClean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13D-479C-8F5D-60A033D563F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98121EAB-10EF-48C0-BC05-5DBE421AE07F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3D-479C-8F5D-60A033D563F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B3A829E4-6190-409C-9912-76903E55418A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13D-479C-8F5D-60A033D563F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4.0118517049027198E-3"/>
                  <c:y val="8.127670558420032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92F-474A-A154-B6B581DA2A7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059258524513599E-3"/>
                  <c:y val="8.127670558420032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92F-474A-A154-B6B581DA2A7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Кванториум</c:v>
                </c:pt>
                <c:pt idx="1">
                  <c:v>Точка роста</c:v>
                </c:pt>
                <c:pt idx="2">
                  <c:v>Новые места в доп.образовании</c:v>
                </c:pt>
                <c:pt idx="3">
                  <c:v>Мобильный кванториум</c:v>
                </c:pt>
                <c:pt idx="4">
                  <c:v>Школьный кванториум</c:v>
                </c:pt>
                <c:pt idx="5">
                  <c:v>Центр выявления, поддержки и развития способностей и талантов у детей и молодежи</c:v>
                </c:pt>
                <c:pt idx="6">
                  <c:v>IT-куб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42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3D-479C-8F5D-60A033D563F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</c:dLbls>
        <c:gapWidth val="182"/>
        <c:axId val="281139632"/>
        <c:axId val="281142768"/>
      </c:barChart>
      <c:catAx>
        <c:axId val="281139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142768"/>
        <c:crosses val="autoZero"/>
        <c:auto val="1"/>
        <c:lblAlgn val="ctr"/>
        <c:lblOffset val="100"/>
        <c:noMultiLvlLbl val="0"/>
      </c:catAx>
      <c:valAx>
        <c:axId val="281142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13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931456520814746"/>
          <c:y val="0.93675161894124248"/>
          <c:w val="0.21113101880091006"/>
          <c:h val="4.8210950288661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детей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-4.3689432968508835E-17"/>
                  <c:y val="7.3280274890927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648-4811-9021-64B9AD70522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737886593701767E-17"/>
                  <c:y val="1.2904327763444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648-4811-9021-64B9AD70522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Мобильный кванториум</c:v>
                </c:pt>
                <c:pt idx="1">
                  <c:v>Новые доп.места в образовании</c:v>
                </c:pt>
                <c:pt idx="2">
                  <c:v>Точка роста</c:v>
                </c:pt>
                <c:pt idx="3">
                  <c:v>Кванториум</c:v>
                </c:pt>
                <c:pt idx="4">
                  <c:v>Школьный кванториум</c:v>
                </c:pt>
                <c:pt idx="5">
                  <c:v>Центр выявления, поддержки и развития способностей и талантов у детей и молодежи</c:v>
                </c:pt>
                <c:pt idx="6">
                  <c:v>IT-куб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 formatCode="General">
                  <c:v>0</c:v>
                </c:pt>
                <c:pt idx="1">
                  <c:v>2937</c:v>
                </c:pt>
                <c:pt idx="2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48-4811-9021-64B9AD70522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81144728"/>
        <c:axId val="281143552"/>
      </c:barChart>
      <c:catAx>
        <c:axId val="28114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143552"/>
        <c:crosses val="autoZero"/>
        <c:auto val="1"/>
        <c:lblAlgn val="ctr"/>
        <c:lblOffset val="100"/>
        <c:noMultiLvlLbl val="0"/>
      </c:catAx>
      <c:valAx>
        <c:axId val="2811435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1144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адаптированных программ по направленностям</a:t>
            </a:r>
          </a:p>
        </c:rich>
      </c:tx>
      <c:layout>
        <c:manualLayout>
          <c:xMode val="edge"/>
          <c:yMode val="edge"/>
          <c:x val="0.1978855757605231"/>
          <c:y val="2.581944977841175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306963582677149E-2"/>
          <c:y val="0.1414017506519592"/>
          <c:w val="0.88494298300743823"/>
          <c:h val="0.45264461571988607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F7-463E-81BB-F0C394C5D833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F7-463E-81BB-F0C394C5D833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F7-463E-81BB-F0C394C5D833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EF7-463E-81BB-F0C394C5D833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EF7-463E-81BB-F0C394C5D833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EF7-463E-81BB-F0C394C5D833}"/>
              </c:ext>
            </c:extLst>
          </c:dPt>
          <c:dLbls>
            <c:dLbl>
              <c:idx val="0"/>
              <c:layout>
                <c:manualLayout>
                  <c:x val="5.2989726251736003E-3"/>
                  <c:y val="-0.24682128738426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F7-463E-81BB-F0C394C5D83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494863125868123E-3"/>
                  <c:y val="-0.18934235744546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F7-463E-81BB-F0C394C5D83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573354607220879E-17"/>
                  <c:y val="-0.15553122218734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EF7-463E-81BB-F0C394C5D83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12172008692922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EF7-463E-81BB-F0C394C5D83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11157674635179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EF7-463E-81BB-F0C394C5D83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989726251736246E-3"/>
                  <c:y val="-8.1146724619485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EF7-463E-81BB-F0C394C5D83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Социально-гуманитарная</c:v>
                </c:pt>
                <c:pt idx="2">
                  <c:v>Физкультурно-спортивная</c:v>
                </c:pt>
                <c:pt idx="3">
                  <c:v>Естественнонаучная</c:v>
                </c:pt>
                <c:pt idx="4">
                  <c:v>Техническая</c:v>
                </c:pt>
                <c:pt idx="5">
                  <c:v>Туристско-краеведческая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 formatCode="General">
                  <c:v>7</c:v>
                </c:pt>
                <c:pt idx="1">
                  <c:v>3</c:v>
                </c:pt>
                <c:pt idx="2" formatCode="General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EF7-463E-81BB-F0C394C5D8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1138456"/>
        <c:axId val="281137280"/>
        <c:axId val="0"/>
      </c:bar3DChart>
      <c:catAx>
        <c:axId val="28113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137280"/>
        <c:crosses val="autoZero"/>
        <c:auto val="1"/>
        <c:lblAlgn val="ctr"/>
        <c:lblOffset val="100"/>
        <c:noMultiLvlLbl val="0"/>
      </c:catAx>
      <c:valAx>
        <c:axId val="28113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138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мероприятий по направленностям</a:t>
            </a:r>
          </a:p>
        </c:rich>
      </c:tx>
      <c:layout>
        <c:manualLayout>
          <c:xMode val="edge"/>
          <c:yMode val="edge"/>
          <c:x val="0.12271544391830236"/>
          <c:y val="2.58189283254516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306963582677149E-2"/>
          <c:y val="0.1414017506519592"/>
          <c:w val="0.88494298300743823"/>
          <c:h val="0.45264461571988607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52-4980-BAA6-2461E9D1EFB4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52-4980-BAA6-2461E9D1EFB4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52-4980-BAA6-2461E9D1EFB4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452-4980-BAA6-2461E9D1EFB4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452-4980-BAA6-2461E9D1EFB4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452-4980-BAA6-2461E9D1EFB4}"/>
              </c:ext>
            </c:extLst>
          </c:dPt>
          <c:dLbls>
            <c:dLbl>
              <c:idx val="0"/>
              <c:layout>
                <c:manualLayout>
                  <c:x val="5.2989726251736003E-3"/>
                  <c:y val="-0.24682128738426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452-4980-BAA6-2461E9D1EFB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494863125868123E-3"/>
                  <c:y val="-0.18934235744546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452-4980-BAA6-2461E9D1EFB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573354607220879E-17"/>
                  <c:y val="-0.15553122218734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452-4980-BAA6-2461E9D1EFB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12172008692922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452-4980-BAA6-2461E9D1EFB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11157674635179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452-4980-BAA6-2461E9D1EFB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989726251736246E-3"/>
                  <c:y val="-8.1146724619485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452-4980-BAA6-2461E9D1EFB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Социально-гуманитарная</c:v>
                </c:pt>
                <c:pt idx="2">
                  <c:v>Естественнонаучная</c:v>
                </c:pt>
                <c:pt idx="3">
                  <c:v>Техническая</c:v>
                </c:pt>
                <c:pt idx="4">
                  <c:v>Физкультурно-спортивная</c:v>
                </c:pt>
                <c:pt idx="5">
                  <c:v>Туристско-краеведческая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 formatCode="General">
                  <c:v>167</c:v>
                </c:pt>
                <c:pt idx="1">
                  <c:v>90</c:v>
                </c:pt>
                <c:pt idx="2" formatCode="General">
                  <c:v>34</c:v>
                </c:pt>
                <c:pt idx="3">
                  <c:v>3</c:v>
                </c:pt>
                <c:pt idx="4">
                  <c:v>37</c:v>
                </c:pt>
                <c:pt idx="5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452-4980-BAA6-2461E9D1EF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4562088"/>
        <c:axId val="284559344"/>
        <c:axId val="0"/>
      </c:bar3DChart>
      <c:catAx>
        <c:axId val="284562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559344"/>
        <c:crosses val="autoZero"/>
        <c:auto val="1"/>
        <c:lblAlgn val="ctr"/>
        <c:lblOffset val="100"/>
        <c:noMultiLvlLbl val="0"/>
      </c:catAx>
      <c:valAx>
        <c:axId val="28455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562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203624091775421E-2"/>
          <c:y val="0.12983603318313294"/>
          <c:w val="0.89102274591041408"/>
          <c:h val="0.39703306047385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Физкультурно-спортивная</c:v>
                </c:pt>
                <c:pt idx="2">
                  <c:v>Социально-гуманитарная</c:v>
                </c:pt>
                <c:pt idx="3">
                  <c:v>Техническая</c:v>
                </c:pt>
                <c:pt idx="4">
                  <c:v>Естественнонаучная</c:v>
                </c:pt>
                <c:pt idx="5">
                  <c:v>Туристско-краеведческая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46</c:v>
                </c:pt>
                <c:pt idx="1">
                  <c:v>19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1D-438B-8679-275CBC0CE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563264"/>
        <c:axId val="284558168"/>
      </c:barChart>
      <c:catAx>
        <c:axId val="28456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558168"/>
        <c:crosses val="autoZero"/>
        <c:auto val="1"/>
        <c:lblAlgn val="ctr"/>
        <c:lblOffset val="100"/>
        <c:noMultiLvlLbl val="0"/>
      </c:catAx>
      <c:valAx>
        <c:axId val="284558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56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8B5D2-F3B7-4B8A-B683-E031488298C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9D82D-390D-47A2-A4AE-A0017E2F9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9D82D-390D-47A2-A4AE-A0017E2F9E3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9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CEDF87-3BD5-646C-03B6-A7666EF84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C622457-704B-C58D-0889-C8CFEBC92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672A9C-E088-D725-CB25-02C0B1A5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492950-317F-B7E0-258C-DFE198E4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D65163-DC99-4C20-7BA1-28B37F2C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8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836E53-C690-CF14-D9BC-3E99A725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2F26B0C-7BB6-D310-FD0E-6EA1BA02E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D2DFE9-28E9-C193-DCB0-03742C067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D11B9B-0E4F-CBA1-6318-96527E3D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7DE749-5B1E-A5CC-D1CA-33C19832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4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3F72797-0B40-75AF-4B61-583D83641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63FB490-A230-A4D4-7102-C1A4382F5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C1591D-704F-64ED-F418-8D14749A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E8D7D6-1EC5-5109-6E2F-B5F9B8FF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1140BC-3F2A-FD31-15AA-FFFAC805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BBDB10-9384-8D06-42FD-04A7E3DD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A757B4-72AB-50B4-7A20-89B9B6C50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B8D24F-B498-CF1F-3C0D-B832D7CB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39C1FE-D24A-562A-1B62-75B19A9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D28BBA-9651-A710-394E-D1A48A9F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4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380AAB-A782-732E-58D1-58B6D2BFA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4DE718-11BD-637B-A80C-FE9F9E6B9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D7B605-6E81-09F8-2C1C-AE9D61E5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305DF5-0309-E4B8-CFD1-F6862899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A4C619-C1F6-CABB-18C0-10D0E4E6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6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20489-5D20-5A18-827C-D9391314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F5CBCF-2712-5E62-F444-C47946C52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8A86F27-8794-6694-DE14-13A92E3C9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C4ED76-F63A-32AC-A7AD-091F8B55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0B4FC28-112B-BBC0-D7E4-ECFC255C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6BA210B-B6BD-6620-3C19-B0C90976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8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93E379-66CD-A6E0-ECE6-47095F7A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B8A935-8679-7F99-2F42-1C29A4D2F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C282106-3A6C-816E-CE0F-51EB49DD8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A0C57D8-3FD2-3C20-DCEB-F4E860A31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3D63D4C-95B4-8D70-5670-BFDE86EFC3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BD21611-CBEF-1667-CE5D-4E8EDA7BC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1CBB56D-2309-79D0-C25B-E2B4B442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F9C35A0-808B-4190-C2CB-4369D982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3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42E927-8F72-BEDE-EFB8-FB6D901F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4FD5807-1FE5-57F5-F7F5-B07D08D6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01649CD-121F-AA58-4B71-E481FF48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ABF1482-E916-63A6-507C-D9A55AE3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7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C04F28E-1CC1-4D88-43AE-AE3A89A5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38302FE-E63A-5CD6-906B-8E9F43FB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CD70BB8-BBA3-BDBC-667E-6A2543E3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0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2922D1-B935-FF6E-7044-BBA207D5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EB6C1C-A318-4674-2FAE-BB1044ACB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EE03B8-5316-15D8-91B9-D020CE22F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5CE263-53C0-8179-18C8-3F826C7B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8B7591D-22F8-29B8-14CE-4B092E3F7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A2F9372-131E-D894-1E7C-9B984A11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0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065AA-0E6F-5717-1B78-AF3EF7D3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83A12B9-B8CF-9010-5371-D81664297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693925-7AA7-3536-0239-27CB6B67C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477C832-8F08-3209-0270-BE8CB4D8C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282-A578-40D2-88A7-F07D7362435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62EDB2-DF7A-3D69-D006-60AA11054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3C09B7-C549-951F-42E0-D30091AD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3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FB4B43-A329-E6BD-C86C-9EA004F0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E66B7D-AF76-2C41-38FC-0A2E5B6F6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2969CC-34B2-8E85-343F-AAF548463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50282-A578-40D2-88A7-F07D7362435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35AE38-569D-44B2-F7A9-5C6C74AA5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0E8439-8FFA-5B1F-8396-32BE42C3B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EDB69-E10F-4445-800E-F2564E74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2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erch.rk.gov.ru/documents/57ebe21e-f775-47da-9cc1-e3efba3a5d46" TargetMode="External"/><Relationship Id="rId2" Type="http://schemas.openxmlformats.org/officeDocument/2006/relationships/hyperlink" Target="https://kerch.rk.gov.ru/documents/5fa0ffbf-34c4-40c0-94df-b682ef1e7a15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011750-3369-3432-760A-B65F31F42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C30E37-782B-50A9-98F6-A4AD43A1BE19}"/>
              </a:ext>
            </a:extLst>
          </p:cNvPr>
          <p:cNvSpPr txBox="1"/>
          <p:nvPr/>
        </p:nvSpPr>
        <p:spPr>
          <a:xfrm>
            <a:off x="2225731" y="5344955"/>
            <a:ext cx="7446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Королёва Наталья Александровна, методист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МОЦ.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638" y="0"/>
            <a:ext cx="1513045" cy="1513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67C5B6-BF06-9847-2297-4C12CC9CBE9B}"/>
              </a:ext>
            </a:extLst>
          </p:cNvPr>
          <p:cNvSpPr txBox="1"/>
          <p:nvPr/>
        </p:nvSpPr>
        <p:spPr>
          <a:xfrm>
            <a:off x="8260780" y="1469347"/>
            <a:ext cx="37804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МОЦ города Керчи</a:t>
            </a:r>
          </a:p>
        </p:txBody>
      </p:sp>
    </p:spTree>
    <p:extLst>
      <p:ext uri="{BB962C8B-B14F-4D97-AF65-F5344CB8AC3E}">
        <p14:creationId xmlns:p14="http://schemas.microsoft.com/office/powerpoint/2010/main" val="2511363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2B1B23-A04F-3273-9E11-13744EFE81EA}"/>
              </a:ext>
            </a:extLst>
          </p:cNvPr>
          <p:cNvSpPr txBox="1"/>
          <p:nvPr/>
        </p:nvSpPr>
        <p:spPr>
          <a:xfrm>
            <a:off x="672851" y="219268"/>
            <a:ext cx="1013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Муниципальная система дополнительного образования детей:</a:t>
            </a:r>
          </a:p>
          <a:p>
            <a:pPr marL="249238" algn="ctr"/>
            <a:r>
              <a:rPr lang="ru-RU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И</a:t>
            </a:r>
            <a:r>
              <a:rPr lang="ru-RU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меющаяся инфраструктура ДОД. Всего программ по данным АИС «Навигатор ДО РК» -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ru-RU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обучалось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2937 чел.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9238" algn="ctr"/>
            <a:endParaRPr lang="ru-RU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0DC733F5-D14D-2CF3-55BD-6442865AF2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967432"/>
              </p:ext>
            </p:extLst>
          </p:nvPr>
        </p:nvGraphicFramePr>
        <p:xfrm>
          <a:off x="125618" y="1326932"/>
          <a:ext cx="6331241" cy="468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62116468-FD27-E790-E7E1-DF6D3A616F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891665"/>
              </p:ext>
            </p:extLst>
          </p:nvPr>
        </p:nvGraphicFramePr>
        <p:xfrm>
          <a:off x="6850327" y="1484851"/>
          <a:ext cx="5011313" cy="437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590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2" name="Google Shape;93;p2">
            <a:extLst>
              <a:ext uri="{FF2B5EF4-FFF2-40B4-BE49-F238E27FC236}">
                <a16:creationId xmlns:a16="http://schemas.microsoft.com/office/drawing/2014/main" xmlns="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95E601-6F49-A473-7525-256670C0B63C}"/>
              </a:ext>
            </a:extLst>
          </p:cNvPr>
          <p:cNvSpPr txBox="1"/>
          <p:nvPr/>
        </p:nvSpPr>
        <p:spPr>
          <a:xfrm>
            <a:off x="873542" y="98160"/>
            <a:ext cx="1013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9238" algn="ctr"/>
            <a:r>
              <a:rPr lang="ru-RU" sz="24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Туристско-краеведческая направленность</a:t>
            </a: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49238" algn="ctr"/>
            <a:endParaRPr lang="ru-RU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7275B6-0D6D-7AC6-6A69-9646D320ACD3}"/>
              </a:ext>
            </a:extLst>
          </p:cNvPr>
          <p:cNvSpPr txBox="1"/>
          <p:nvPr/>
        </p:nvSpPr>
        <p:spPr>
          <a:xfrm>
            <a:off x="0" y="660695"/>
            <a:ext cx="1174432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9238" lvl="0"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АИС «Навигатор ДО РК» всего организаций, которые реализуют программы туристско-краеведческой направленности (далее - ТКН),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МБОУ г. Керчи РК «Школа № 2», МБОУ г. Керчи РК "Школа № 4 имени А.С. Пушкина«, МБОУ г. Керчи РК «Школа № 11», МБОУ г. Керчи РК МБОУ «Школа №17 им. В.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Белик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МБОУ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г.Керчи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РК "СШ № 1 им .В. Дубинина", МБУДО ТКЦ "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Киммерия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МБОУ г. Керчи РК «Школа № 23», МБОУ г. Керчи РК «Школа № 25», МБОУ г. Керчи РК «Школа-гимназия № 1», МБОУ г. Керчи РК «Школа № 13», МБОУ г. Керчи РК «Школа МТЛ», МБОУ г. Керчи РК «Школа № 10», ГБОУРК "КСШИ", ГБПОУ РК "Керченский политехнический колледж", ГБПОУ РК «Керченский технологический техникум», ГБП ОУ РК «КМТК».)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по ТКН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обучается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2 891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 возрасте от 5 до 18 лет по данным программам.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1BE02E-66AF-AA31-8832-902F9FDEC34C}"/>
              </a:ext>
            </a:extLst>
          </p:cNvPr>
          <p:cNvSpPr txBox="1"/>
          <p:nvPr/>
        </p:nvSpPr>
        <p:spPr>
          <a:xfrm>
            <a:off x="71437" y="5172962"/>
            <a:ext cx="1160145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Дополнительных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программ музейной деятельности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algn="ctr"/>
            <a:r>
              <a:rPr lang="ru-RU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по туристско-краеведческой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11</a:t>
            </a:r>
            <a:r>
              <a:rPr lang="ru-RU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и/или социально-гуманитарной направленности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3</a:t>
            </a:r>
            <a:r>
              <a:rPr lang="ru-RU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обучается по данным программам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_505 </a:t>
            </a:r>
            <a:r>
              <a:rPr lang="ru-RU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детей.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F68515-4ED0-02EE-19CB-31AD4E196F61}"/>
              </a:ext>
            </a:extLst>
          </p:cNvPr>
          <p:cNvSpPr txBox="1"/>
          <p:nvPr/>
        </p:nvSpPr>
        <p:spPr>
          <a:xfrm>
            <a:off x="9390" y="2293131"/>
            <a:ext cx="11663497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реализующие адаптированные (и/или инклюзивные дополнительные программы по туристско-краеведческой направленности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школы-интернаты –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Адаптированных дополнительных общеразвивающих программ по ТКН –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ним обучается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07" y="3955124"/>
            <a:ext cx="5007959" cy="13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7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2" name="Google Shape;93;p2">
            <a:extLst>
              <a:ext uri="{FF2B5EF4-FFF2-40B4-BE49-F238E27FC236}">
                <a16:creationId xmlns:a16="http://schemas.microsoft.com/office/drawing/2014/main" xmlns="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95E601-6F49-A473-7525-256670C0B63C}"/>
              </a:ext>
            </a:extLst>
          </p:cNvPr>
          <p:cNvSpPr txBox="1"/>
          <p:nvPr/>
        </p:nvSpPr>
        <p:spPr>
          <a:xfrm>
            <a:off x="873542" y="98160"/>
            <a:ext cx="1013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9238" algn="ctr"/>
            <a:r>
              <a:rPr lang="ru-RU" sz="24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ОВЗ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7275B6-0D6D-7AC6-6A69-9646D320ACD3}"/>
              </a:ext>
            </a:extLst>
          </p:cNvPr>
          <p:cNvSpPr txBox="1"/>
          <p:nvPr/>
        </p:nvSpPr>
        <p:spPr>
          <a:xfrm>
            <a:off x="148975" y="1470853"/>
            <a:ext cx="728164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дошкольные образовательные организации – 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_5_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общеобразовательные организации   - 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_1_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школы-интернаты – 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_1_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организации дополнительного образования – 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_1_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B36FAB67-7AFF-2E05-A362-386CBDC544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97059"/>
              </p:ext>
            </p:extLst>
          </p:nvPr>
        </p:nvGraphicFramePr>
        <p:xfrm>
          <a:off x="5837208" y="1575488"/>
          <a:ext cx="6251158" cy="3280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5ECC88-2536-E8A2-F05D-E688822C2EA6}"/>
              </a:ext>
            </a:extLst>
          </p:cNvPr>
          <p:cNvSpPr txBox="1"/>
          <p:nvPr/>
        </p:nvSpPr>
        <p:spPr>
          <a:xfrm>
            <a:off x="61536" y="879950"/>
            <a:ext cx="115513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муниципальном образовании Республики Крым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_8_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организаций,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оторые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реализуют программы для детей с ОВЗ, из них: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C7DFA2-8C98-3DE9-55F1-89A99FB1571F}"/>
              </a:ext>
            </a:extLst>
          </p:cNvPr>
          <p:cNvSpPr txBox="1"/>
          <p:nvPr/>
        </p:nvSpPr>
        <p:spPr>
          <a:xfrm>
            <a:off x="161293" y="3351376"/>
            <a:ext cx="6067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 АИС «Навигатор ДО РК» реализуется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_14_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адаптированных ДОП, по ним обучается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детей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BAF8AF-1250-A4AF-A3B5-35CEB46D3D73}"/>
              </a:ext>
            </a:extLst>
          </p:cNvPr>
          <p:cNvSpPr txBox="1"/>
          <p:nvPr/>
        </p:nvSpPr>
        <p:spPr>
          <a:xfrm>
            <a:off x="301883" y="4487016"/>
            <a:ext cx="61533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состоянию на май 2023 г. количество адаптированных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 –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_12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 ним обучалось –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246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детей.</a:t>
            </a:r>
            <a:endParaRPr lang="ru-R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623823-9CE9-4F6C-F988-7EEA3564F8A7}"/>
              </a:ext>
            </a:extLst>
          </p:cNvPr>
          <p:cNvSpPr txBox="1"/>
          <p:nvPr/>
        </p:nvSpPr>
        <p:spPr>
          <a:xfrm>
            <a:off x="301883" y="5419606"/>
            <a:ext cx="6094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 АИС «Навигатор ДО РК» реализуется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_2_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инклюзивные ДОП, по ним обучается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_2_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детей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34" y="4693049"/>
            <a:ext cx="4870446" cy="17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7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2" name="Google Shape;93;p2">
            <a:extLst>
              <a:ext uri="{FF2B5EF4-FFF2-40B4-BE49-F238E27FC236}">
                <a16:creationId xmlns:a16="http://schemas.microsoft.com/office/drawing/2014/main" xmlns="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95E601-6F49-A473-7525-256670C0B63C}"/>
              </a:ext>
            </a:extLst>
          </p:cNvPr>
          <p:cNvSpPr txBox="1"/>
          <p:nvPr/>
        </p:nvSpPr>
        <p:spPr>
          <a:xfrm>
            <a:off x="873542" y="98160"/>
            <a:ext cx="1013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9238" algn="ctr"/>
            <a:r>
              <a:rPr lang="ru-RU" sz="24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Школьные театры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7275B6-0D6D-7AC6-6A69-9646D320ACD3}"/>
              </a:ext>
            </a:extLst>
          </p:cNvPr>
          <p:cNvSpPr txBox="1"/>
          <p:nvPr/>
        </p:nvSpPr>
        <p:spPr>
          <a:xfrm>
            <a:off x="184558" y="1158627"/>
            <a:ext cx="8509276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муниципалитете организаций, которые реализуют ДОП и программы внеурочной деятельности по Школьным театрам –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pPr algn="just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программ по школьным театрам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17_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_8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программ, которые реализуются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2,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5,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9,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10,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15,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22,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25,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-гимназия № 2),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обучающихся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_- 403.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_9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как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№4,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№10,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15,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23,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11,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13,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26,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17)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обучающихся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_- 384.</a:t>
            </a:r>
          </a:p>
          <a:p>
            <a:pPr algn="just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lain" startAt="6"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lain" startAt="6"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МОНИТОРИНГА на программах ШТ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детей обучается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возрасте от 5 до 18 лет –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787 чел.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B9A00ED-D029-33DF-38D4-FF7BF5252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199" y="3553618"/>
            <a:ext cx="3617243" cy="29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505" y="1581752"/>
            <a:ext cx="3974937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10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2" name="Google Shape;93;p2">
            <a:extLst>
              <a:ext uri="{FF2B5EF4-FFF2-40B4-BE49-F238E27FC236}">
                <a16:creationId xmlns:a16="http://schemas.microsoft.com/office/drawing/2014/main" xmlns="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95E601-6F49-A473-7525-256670C0B63C}"/>
              </a:ext>
            </a:extLst>
          </p:cNvPr>
          <p:cNvSpPr txBox="1"/>
          <p:nvPr/>
        </p:nvSpPr>
        <p:spPr>
          <a:xfrm>
            <a:off x="873542" y="98160"/>
            <a:ext cx="1013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9238" algn="ctr"/>
            <a:r>
              <a:rPr lang="ru-RU" sz="24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Школьные музеи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7275B6-0D6D-7AC6-6A69-9646D320ACD3}"/>
              </a:ext>
            </a:extLst>
          </p:cNvPr>
          <p:cNvSpPr txBox="1"/>
          <p:nvPr/>
        </p:nvSpPr>
        <p:spPr>
          <a:xfrm>
            <a:off x="226523" y="878667"/>
            <a:ext cx="8119973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муниципалитете организаций, которые реализуют ДОП и программы внеурочной деятельности по Школьным музеям –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pPr algn="just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программ по школьным музеям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программ, которые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реализуются как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г. Керчи РК «Школа № 11», МБОУ г. Керчи РК "СШ №19 им. Д.С. Калинина", МБОУ г. Керчи РК «Школа №15 им. ГСС Е.М. Рудневой», МБОУ г. Керчи РК «Школа №26 им. ГСС Д.Т.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Доева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МБОУ г. Керчи РК «Школа №9 им. ГСС С.А. Борзенко», МБОУ г. Керчи РК «Школа №12 им. ГСС Н.А. Белякова», МБОУ г. Керчи РК «Школа №2», ГБПОУ РК «КТТ", ГБОУ РК «КУВКИЛИ", ГБОУ РК «КШИФ"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кол-во обучающихся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408;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ДОП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(МБОУ г. Керчи РК «Школа-гимназия №1 им. ГСС Е.И. Дёминой», МБОУ г. Керчи РК "Школа №4 им. А.С. Пушкина», МБОУ г. Керчи РК «Школа №11 им. С. Орджоникидзе», МБОУ г. Керчи РК МБОУ «Школа №17 им. В.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Белик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МБОУ г. Керчи РК "СШ №1 им. В. Дубинина", МБУДО г. Керчи РК «ТКЦ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Киммерия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МБОУ г. Керчи РК «Школа №23 им. ГСС С.Д.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Пошивальникова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МБОУ г. Керчи РК «Школа №25», МБОУ г. Керчи РК «Школа №13», МБОУ г. Керчи РК «Школа №10 им. ГСС И.Е. Петрова», МБОУ г. Керчи РК «Школа №28 им. героев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Эльтигена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ГБОУ РК "КСШИ", ГБПОУ РК «КПК", ГБПОУ РК «КМТК».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обучающихся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- 505</a:t>
            </a:r>
          </a:p>
          <a:p>
            <a:pPr algn="just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МОНИТОРИНГА на программах ШМ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детей обучается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возрасте от 5 до 18 лет –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913 чел.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0059C7-EB94-A733-1BC3-CDC3F252A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689" y="1343292"/>
            <a:ext cx="1682453" cy="16508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780E74-D446-1AB3-CB17-08FA3FCA8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002" y="2888224"/>
            <a:ext cx="2654998" cy="2118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21B3032-97FD-B400-98D7-656774EA76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67"/>
          <a:stretch/>
        </p:blipFill>
        <p:spPr>
          <a:xfrm>
            <a:off x="10889486" y="1606415"/>
            <a:ext cx="1139216" cy="12030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250" y="3617879"/>
            <a:ext cx="3448452" cy="205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0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2" name="Google Shape;93;p2">
            <a:extLst>
              <a:ext uri="{FF2B5EF4-FFF2-40B4-BE49-F238E27FC236}">
                <a16:creationId xmlns:a16="http://schemas.microsoft.com/office/drawing/2014/main" xmlns="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95E601-6F49-A473-7525-256670C0B63C}"/>
              </a:ext>
            </a:extLst>
          </p:cNvPr>
          <p:cNvSpPr txBox="1"/>
          <p:nvPr/>
        </p:nvSpPr>
        <p:spPr>
          <a:xfrm>
            <a:off x="873542" y="98160"/>
            <a:ext cx="1013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9238" algn="ctr"/>
            <a:r>
              <a:rPr lang="ru-RU" sz="24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АИС «Навигатор ДОД РК» модуль </a:t>
            </a:r>
          </a:p>
          <a:p>
            <a:pPr marL="249238" algn="ctr"/>
            <a:r>
              <a:rPr lang="ru-RU" sz="24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«Мероприятия»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7275B6-0D6D-7AC6-6A69-9646D320ACD3}"/>
              </a:ext>
            </a:extLst>
          </p:cNvPr>
          <p:cNvSpPr txBox="1"/>
          <p:nvPr/>
        </p:nvSpPr>
        <p:spPr>
          <a:xfrm>
            <a:off x="768767" y="1237302"/>
            <a:ext cx="103969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АИС «Навигатор ДО РК» всего было проведено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344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мероприятия. Зарегистрировано в мероприятиях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4 690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участников.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A9018E27-758C-BD9D-9095-4FB6F9968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358626"/>
              </p:ext>
            </p:extLst>
          </p:nvPr>
        </p:nvGraphicFramePr>
        <p:xfrm>
          <a:off x="4853676" y="2437631"/>
          <a:ext cx="6804924" cy="352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2163FB-F269-A333-CEC7-6F8F847AD0AC}"/>
              </a:ext>
            </a:extLst>
          </p:cNvPr>
          <p:cNvSpPr txBox="1"/>
          <p:nvPr/>
        </p:nvSpPr>
        <p:spPr>
          <a:xfrm>
            <a:off x="107146" y="1942077"/>
            <a:ext cx="36191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По состоянию на май 2023 г. было проведено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_201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мероприятий и приняло участие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__15 622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ребенка.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2" y="2803851"/>
            <a:ext cx="3905260" cy="366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9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0CF289-7059-17CB-FAE7-72CA81C36893}"/>
              </a:ext>
            </a:extLst>
          </p:cNvPr>
          <p:cNvSpPr txBox="1"/>
          <p:nvPr/>
        </p:nvSpPr>
        <p:spPr>
          <a:xfrm>
            <a:off x="113301" y="1135243"/>
            <a:ext cx="110540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программ ПФ ДОД с сентября 2023 г.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- 75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состав муниципального экспертного совета входит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чел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составе регионального экспертного совета -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чел.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625FF0A5-DC79-ECD5-D895-DC774810F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818971"/>
              </p:ext>
            </p:extLst>
          </p:nvPr>
        </p:nvGraphicFramePr>
        <p:xfrm>
          <a:off x="2329843" y="2056276"/>
          <a:ext cx="7747719" cy="447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0F9E0E-FBDB-6646-7468-0A6FDD71A97F}"/>
              </a:ext>
            </a:extLst>
          </p:cNvPr>
          <p:cNvSpPr txBox="1"/>
          <p:nvPr/>
        </p:nvSpPr>
        <p:spPr>
          <a:xfrm>
            <a:off x="428926" y="104360"/>
            <a:ext cx="10514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9238" algn="ctr"/>
            <a:r>
              <a:rPr lang="ru-RU" sz="24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Персонифицированное финансирование/Социальный заказ</a:t>
            </a:r>
            <a:endParaRPr lang="ru-RU" sz="24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9238" algn="ctr"/>
            <a:endParaRPr lang="ru-RU" sz="24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20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FDEF0B-D923-2C56-5DD0-9E5FA96E4BAF}"/>
              </a:ext>
            </a:extLst>
          </p:cNvPr>
          <p:cNvSpPr txBox="1"/>
          <p:nvPr/>
        </p:nvSpPr>
        <p:spPr>
          <a:xfrm>
            <a:off x="416116" y="3269191"/>
            <a:ext cx="47665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На 31 мая 2023 года число сертификатов, использованных для оплаты по ПФ,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858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сертификатов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что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составляет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4,3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%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 численности детей от 5 до 18 лет в муниципальном образовании Республики Крым (по данным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Росстата).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Общее количество выданных сертификатов дополнительного образования в мае 2023 г. составляет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858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4,3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%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от численности детей 5-18 лет).</a:t>
            </a:r>
            <a:endParaRPr lang="ru-RU" sz="1600" dirty="0"/>
          </a:p>
          <a:p>
            <a:pPr algn="just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ED1B6B71-AF44-41F6-6892-C179BAE8B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759787"/>
              </p:ext>
            </p:extLst>
          </p:nvPr>
        </p:nvGraphicFramePr>
        <p:xfrm>
          <a:off x="5378669" y="2545486"/>
          <a:ext cx="6330789" cy="3647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286891-754E-7B97-062D-2FEE982D0427}"/>
              </a:ext>
            </a:extLst>
          </p:cNvPr>
          <p:cNvSpPr txBox="1"/>
          <p:nvPr/>
        </p:nvSpPr>
        <p:spPr>
          <a:xfrm>
            <a:off x="619426" y="-49269"/>
            <a:ext cx="10514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9238" algn="ctr"/>
            <a:r>
              <a:rPr lang="ru-RU" sz="24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Персонифицированное финансирование/Социальный заказ</a:t>
            </a:r>
            <a:endParaRPr lang="ru-RU" sz="24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9238" algn="ctr"/>
            <a:endParaRPr lang="ru-RU" sz="24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80D574-8A5F-469C-D6D5-D9BB8B44AC88}"/>
              </a:ext>
            </a:extLst>
          </p:cNvPr>
          <p:cNvSpPr txBox="1"/>
          <p:nvPr/>
        </p:nvSpPr>
        <p:spPr>
          <a:xfrm>
            <a:off x="452602" y="781728"/>
            <a:ext cx="10681221" cy="108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15 декабря 2023 года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сертификатов, использованных для оплаты по ПФ ДОД составляет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1 658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сертификатов, что составляет 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7%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численности детей в возрасте от 5 до 18 лет в Республике Крым (по данным Росстата).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82468B-7434-39AD-1F6D-7CFE5E0CEEC7}"/>
              </a:ext>
            </a:extLst>
          </p:cNvPr>
          <p:cNvSpPr txBox="1"/>
          <p:nvPr/>
        </p:nvSpPr>
        <p:spPr>
          <a:xfrm>
            <a:off x="482542" y="1727702"/>
            <a:ext cx="11422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Общее количество выданных сертификатов дополнительного образования в 2023 г. составляет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16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805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71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%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от численности детей 5-18 лет).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470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8233B2-BD2F-B89C-AA8B-0D7A07A7157B}"/>
              </a:ext>
            </a:extLst>
          </p:cNvPr>
          <p:cNvSpPr txBox="1"/>
          <p:nvPr/>
        </p:nvSpPr>
        <p:spPr>
          <a:xfrm>
            <a:off x="1352493" y="0"/>
            <a:ext cx="101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ПЕРСОНИФИЦИРОВАННОЕ ФИНАНСИРОВАНИЕ/СОЦИАЛЬНЫЙ ЗАКАЗ</a:t>
            </a:r>
            <a:endParaRPr lang="ru-RU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823383-91CB-F787-7AD7-F222B266CF85}"/>
              </a:ext>
            </a:extLst>
          </p:cNvPr>
          <p:cNvSpPr txBox="1"/>
          <p:nvPr/>
        </p:nvSpPr>
        <p:spPr>
          <a:xfrm>
            <a:off x="339803" y="749587"/>
            <a:ext cx="58419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</a:rPr>
              <a:t>  </a:t>
            </a:r>
            <a:endParaRPr lang="ru-RU" sz="1600" b="1" dirty="0"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2B34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F0C78E2E-B8B9-B158-1545-50AC44AB4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771408"/>
              </p:ext>
            </p:extLst>
          </p:nvPr>
        </p:nvGraphicFramePr>
        <p:xfrm>
          <a:off x="1566253" y="1934916"/>
          <a:ext cx="9230943" cy="2468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5708">
                  <a:extLst>
                    <a:ext uri="{9D8B030D-6E8A-4147-A177-3AD203B41FA5}">
                      <a16:colId xmlns:a16="http://schemas.microsoft.com/office/drawing/2014/main" xmlns="" val="2695533879"/>
                    </a:ext>
                  </a:extLst>
                </a:gridCol>
                <a:gridCol w="1705912">
                  <a:extLst>
                    <a:ext uri="{9D8B030D-6E8A-4147-A177-3AD203B41FA5}">
                      <a16:colId xmlns:a16="http://schemas.microsoft.com/office/drawing/2014/main" xmlns="" val="2231883885"/>
                    </a:ext>
                  </a:extLst>
                </a:gridCol>
                <a:gridCol w="2319780">
                  <a:extLst>
                    <a:ext uri="{9D8B030D-6E8A-4147-A177-3AD203B41FA5}">
                      <a16:colId xmlns:a16="http://schemas.microsoft.com/office/drawing/2014/main" xmlns="" val="3433234188"/>
                    </a:ext>
                  </a:extLst>
                </a:gridCol>
                <a:gridCol w="2469543">
                  <a:extLst>
                    <a:ext uri="{9D8B030D-6E8A-4147-A177-3AD203B41FA5}">
                      <a16:colId xmlns:a16="http://schemas.microsoft.com/office/drawing/2014/main" xmlns="" val="2052076244"/>
                    </a:ext>
                  </a:extLst>
                </a:gridCol>
              </a:tblGrid>
              <a:tr h="5265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" marR="4956" marT="4956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2023/2024 </a:t>
                      </a:r>
                      <a:r>
                        <a:rPr lang="ru-RU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" marR="4956" marT="495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5742663"/>
                  </a:ext>
                </a:extLst>
              </a:tr>
              <a:tr h="1488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 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" marR="4956" marT="49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планировалось выдать сертификатов ПФ по ДК  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" marR="4956" marT="49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выдано сертификатов ПФ на декабрь 2023 г. (Навигатор) 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" marR="4956" marT="4956" marB="0" anchor="ctr"/>
                </a:tc>
                <a:extLst>
                  <a:ext uri="{0D108BD9-81ED-4DB2-BD59-A6C34878D82A}">
                    <a16:rowId xmlns:a16="http://schemas.microsoft.com/office/drawing/2014/main" xmlns="" val="1590565802"/>
                  </a:ext>
                </a:extLst>
              </a:tr>
              <a:tr h="453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 Керчь</a:t>
                      </a:r>
                      <a:endParaRPr lang="ru-RU" sz="2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" marR="4956" marT="4956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</a:t>
                      </a:r>
                      <a:endParaRPr lang="ru-RU" sz="2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" marR="4956" marT="4956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1209</a:t>
                      </a:r>
                      <a:endParaRPr lang="ru-RU" sz="2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" marR="4956" marT="4956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1685</a:t>
                      </a:r>
                      <a:endParaRPr lang="ru-RU" sz="24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" marR="4956" marT="4956" marB="0" anchor="b"/>
                </a:tc>
                <a:extLst>
                  <a:ext uri="{0D108BD9-81ED-4DB2-BD59-A6C34878D82A}">
                    <a16:rowId xmlns:a16="http://schemas.microsoft.com/office/drawing/2014/main" xmlns="" val="3521303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589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8233B2-BD2F-B89C-AA8B-0D7A07A7157B}"/>
              </a:ext>
            </a:extLst>
          </p:cNvPr>
          <p:cNvSpPr txBox="1"/>
          <p:nvPr/>
        </p:nvSpPr>
        <p:spPr>
          <a:xfrm>
            <a:off x="651739" y="192008"/>
            <a:ext cx="110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НО</a:t>
            </a:r>
            <a:r>
              <a:rPr lang="ru-RU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МИНАЛ СЕРТИФИКАТА</a:t>
            </a:r>
            <a:endParaRPr lang="ru-RU" sz="14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algn="ctr"/>
            <a:endParaRPr lang="ru-RU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823383-91CB-F787-7AD7-F222B266CF85}"/>
              </a:ext>
            </a:extLst>
          </p:cNvPr>
          <p:cNvSpPr txBox="1"/>
          <p:nvPr/>
        </p:nvSpPr>
        <p:spPr>
          <a:xfrm>
            <a:off x="339803" y="749587"/>
            <a:ext cx="58419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</a:rPr>
              <a:t>  </a:t>
            </a:r>
            <a:endParaRPr lang="ru-RU" sz="1600" b="1" dirty="0"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2B34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727406CB-C698-B1CC-C785-F80234F0D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951710"/>
              </p:ext>
            </p:extLst>
          </p:nvPr>
        </p:nvGraphicFramePr>
        <p:xfrm>
          <a:off x="2557709" y="1789889"/>
          <a:ext cx="7627299" cy="1347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040">
                  <a:extLst>
                    <a:ext uri="{9D8B030D-6E8A-4147-A177-3AD203B41FA5}">
                      <a16:colId xmlns:a16="http://schemas.microsoft.com/office/drawing/2014/main" xmlns="" val="3317350153"/>
                    </a:ext>
                  </a:extLst>
                </a:gridCol>
                <a:gridCol w="4599884">
                  <a:extLst>
                    <a:ext uri="{9D8B030D-6E8A-4147-A177-3AD203B41FA5}">
                      <a16:colId xmlns:a16="http://schemas.microsoft.com/office/drawing/2014/main" xmlns="" val="988900252"/>
                    </a:ext>
                  </a:extLst>
                </a:gridCol>
                <a:gridCol w="2091375">
                  <a:extLst>
                    <a:ext uri="{9D8B030D-6E8A-4147-A177-3AD203B41FA5}">
                      <a16:colId xmlns:a16="http://schemas.microsoft.com/office/drawing/2014/main" xmlns="" val="4091241669"/>
                    </a:ext>
                  </a:extLst>
                </a:gridCol>
              </a:tblGrid>
              <a:tr h="672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Муниципалитет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г. (руб.)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7827079"/>
                  </a:ext>
                </a:extLst>
              </a:tr>
              <a:tr h="6750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 Керчь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2400" b="1" baseline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440 </a:t>
                      </a:r>
                      <a:r>
                        <a:rPr lang="ru-RU" sz="2400" b="1" baseline="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7665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91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2">
            <a:extLst>
              <a:ext uri="{FF2B5EF4-FFF2-40B4-BE49-F238E27FC236}">
                <a16:creationId xmlns:a16="http://schemas.microsoft.com/office/drawing/2014/main" xmlns="" id="{C479E13B-A9A6-36A3-9DE3-70951B451F87}"/>
              </a:ext>
            </a:extLst>
          </p:cNvPr>
          <p:cNvSpPr txBox="1">
            <a:spLocks/>
          </p:cNvSpPr>
          <p:nvPr/>
        </p:nvSpPr>
        <p:spPr>
          <a:xfrm>
            <a:off x="2392521" y="85232"/>
            <a:ext cx="7406957" cy="3728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221668"/>
              </a:buClr>
              <a:buSzPts val="2880"/>
            </a:pPr>
            <a:r>
              <a:rPr lang="ru-RU" sz="2000" b="1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НПА по СОЦИАЛЬНОМУ ЗАКАЗУ (2023 г.)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FACEEA92-C5BB-73F0-2E09-0DB9BD71D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247591"/>
              </p:ext>
            </p:extLst>
          </p:nvPr>
        </p:nvGraphicFramePr>
        <p:xfrm>
          <a:off x="64934" y="427607"/>
          <a:ext cx="12062129" cy="6530894"/>
        </p:xfrm>
        <a:graphic>
          <a:graphicData uri="http://schemas.openxmlformats.org/drawingml/2006/table">
            <a:tbl>
              <a:tblPr firstRow="1" firstCol="1" bandRow="1"/>
              <a:tblGrid>
                <a:gridCol w="270900">
                  <a:extLst>
                    <a:ext uri="{9D8B030D-6E8A-4147-A177-3AD203B41FA5}">
                      <a16:colId xmlns:a16="http://schemas.microsoft.com/office/drawing/2014/main" xmlns="" val="3589945872"/>
                    </a:ext>
                  </a:extLst>
                </a:gridCol>
                <a:gridCol w="3258667">
                  <a:extLst>
                    <a:ext uri="{9D8B030D-6E8A-4147-A177-3AD203B41FA5}">
                      <a16:colId xmlns:a16="http://schemas.microsoft.com/office/drawing/2014/main" xmlns="" val="715481771"/>
                    </a:ext>
                  </a:extLst>
                </a:gridCol>
                <a:gridCol w="3854221">
                  <a:extLst>
                    <a:ext uri="{9D8B030D-6E8A-4147-A177-3AD203B41FA5}">
                      <a16:colId xmlns:a16="http://schemas.microsoft.com/office/drawing/2014/main" xmlns="" val="2285958275"/>
                    </a:ext>
                  </a:extLst>
                </a:gridCol>
                <a:gridCol w="1298615">
                  <a:extLst>
                    <a:ext uri="{9D8B030D-6E8A-4147-A177-3AD203B41FA5}">
                      <a16:colId xmlns:a16="http://schemas.microsoft.com/office/drawing/2014/main" xmlns="" val="1557811892"/>
                    </a:ext>
                  </a:extLst>
                </a:gridCol>
                <a:gridCol w="3379726">
                  <a:extLst>
                    <a:ext uri="{9D8B030D-6E8A-4147-A177-3AD203B41FA5}">
                      <a16:colId xmlns:a16="http://schemas.microsoft.com/office/drawing/2014/main" xmlns="" val="1035843253"/>
                    </a:ext>
                  </a:extLst>
                </a:gridCol>
              </a:tblGrid>
              <a:tr h="548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Утвержденные МПА для обеспечения формирования и исполнения муниципального социального заказа по направлению деятельности «реализация дополнительных образовательных программ</a:t>
                      </a:r>
                      <a:endParaRPr lang="ru-RU" sz="8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Полное название МПА</a:t>
                      </a:r>
                      <a:endParaRPr lang="ru-RU" sz="8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(постановление, распоряжение, приказ)</a:t>
                      </a:r>
                      <a:endParaRPr lang="ru-RU" sz="8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утверждения и № документа</a:t>
                      </a:r>
                      <a:endParaRPr lang="ru-RU" sz="8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Реквизиты документа, ссылка</a:t>
                      </a:r>
                      <a:endParaRPr lang="ru-RU" sz="8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(введите реквизиты документа и ссылку на размещенный в сети Интернет документ)</a:t>
                      </a:r>
                      <a:endParaRPr lang="ru-RU" sz="8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7822443"/>
                  </a:ext>
                </a:extLst>
              </a:tr>
              <a:tr h="548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Утверждение МПА администрации МО "Об организации оказания муниципальных услуг в социальной сфере при формировании муниципального социального заказа на оказание муниципальных услуг в социальной сфере </a:t>
                      </a:r>
                      <a:r>
                        <a:rPr lang="ru-RU" sz="85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(шаг 2 в ДК)</a:t>
                      </a:r>
                      <a:endParaRPr lang="ru-RU" sz="8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r>
                        <a:rPr lang="ru-RU" sz="800" kern="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Администрации города Керчи Республики Крым «Об организации оказания муниципальных услуг в социальной сфере при формировании муниципального социального заказа на оказание муниципальных услуг в социальной сфере на территории муниципального образования городской округ Керчь Республики Крым»</a:t>
                      </a: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от 29.08.2023г. №1826/1-п</a:t>
                      </a: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https://kerch.rk.gov.ru/documents/5fa0ffbf-34c4-40c0-94df-b682ef1e7a15</a:t>
                      </a: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193764"/>
                  </a:ext>
                </a:extLst>
              </a:tr>
              <a:tr h="706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Утверждение Порядка формирования муниципальных СЗ на оказание муниципальных услуг в социальной сфере, отнесенных к полномочиям органов местного самоуправления (наименование муниципального образования), о форме и сроках формирования отчета об их исполнении </a:t>
                      </a:r>
                      <a:r>
                        <a:rPr lang="ru-RU" sz="85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(шаг 4 в ДК)</a:t>
                      </a:r>
                      <a:endParaRPr lang="ru-RU" sz="8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Постановление Администрации города Керчи Республики Крым «О порядке формирования муниципальных социальных заказов на оказание</a:t>
                      </a:r>
                      <a:r>
                        <a:rPr lang="ru-RU" sz="800" kern="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муниципальных услуг в социальной сфере, отнесенных к полномочиям органов местного самоуправления муниципального образования городской округ Керчь Республики Крым, о форме и сроках формирования отчета об их исполнении»</a:t>
                      </a: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от 11.09.2023г. №1907/1-п</a:t>
                      </a: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https://kerch.rk.gov.ru/documents/6f2c00e2-dfdc-48ee-bd5b-ab575bbcbd87</a:t>
                      </a: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7837103"/>
                  </a:ext>
                </a:extLst>
              </a:tr>
              <a:tr h="514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Утверждение порядка предоставления субсидии </a:t>
                      </a:r>
                      <a:r>
                        <a:rPr lang="ru-RU" sz="85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юрлицам</a:t>
                      </a:r>
                      <a:r>
                        <a:rPr lang="ru-RU" sz="8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ИП, физлицам – производителям товаров, работ, услуг на оплату соглашения в рамках СЗ </a:t>
                      </a:r>
                      <a:r>
                        <a:rPr lang="ru-RU" sz="85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(шаг 10 в ДК)</a:t>
                      </a:r>
                      <a:endParaRPr lang="ru-RU" sz="8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Постановление Администрации города Керчи Республики Крым</a:t>
                      </a:r>
                      <a:r>
                        <a:rPr lang="ru-RU" sz="800" kern="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«Об утверждении Порядка предоставления субсидии юридическим лицам, индивидуальным предпринимателям, физическим лицам – производителям товаров, работ, услуг на оплату соглашения о финансовом обеспечении затрат, связанных с оказанием муниципальных услуг в социальной сфере в соответствии с социальным сертификатом».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Администрации города Керчи Республики Крым</a:t>
                      </a:r>
                      <a:r>
                        <a:rPr lang="ru-RU" sz="800" kern="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«Об утверждении Порядка предоставления субсидии юридическим лицам, индивидуальным предпринимателям, физическим лицам – производителям товаров, работ, услуг на оплату соглашения о возмещении затрат, связанных с оказанием муниципальных услуг в социальной сфере в соответствии с социальным сертификатом»</a:t>
                      </a: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от 20.11.2023г. №2575/1-п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20.11.2023г. №2576/1-п</a:t>
                      </a: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https://kerch.rk.gov.ru/documents/54d5d632-7db6-4b98-8e73-cf242565f8df</a:t>
                      </a: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https://kerch.rk.gov.ru/documents/57ebe21e-f775-47da-9cc1-e3efba3a5d46</a:t>
                      </a: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1373336"/>
                  </a:ext>
                </a:extLst>
              </a:tr>
              <a:tr h="283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Утверждение акта МО, утверждающего порядки ведения реестров и выдачи социальных сертификатов в рамках СЗ </a:t>
                      </a:r>
                      <a:r>
                        <a:rPr lang="ru-RU" sz="85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(шаг 12 в ДК)</a:t>
                      </a:r>
                      <a:endParaRPr lang="ru-RU" sz="8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Не принят (в работе).</a:t>
                      </a: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2299406"/>
                  </a:ext>
                </a:extLst>
              </a:tr>
              <a:tr h="1121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Утверждение правил заключения в электронной форме и подписания усиленной квалифицированной электронной подписью лица, имеющего право действовать от имени соответственно уполномоченного органа, исполнителя муниципальных услуг в социальной сфере, соглашений о финансовом обеспечении (возмещении) затрат, связанных с оказанием муниципальных услуг в социальной сфере в соответствии с социальным сертификатом на получение муниципальной услуги в социальной сфере </a:t>
                      </a:r>
                      <a:r>
                        <a:rPr lang="ru-RU" sz="85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(шаг 14 в ДК)</a:t>
                      </a:r>
                      <a:endParaRPr lang="ru-RU" sz="8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Не принят (в работе).</a:t>
                      </a: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4277414"/>
                  </a:ext>
                </a:extLst>
              </a:tr>
              <a:tr h="232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Внесение изменений в программу персонифицированного финансирования </a:t>
                      </a:r>
                      <a:r>
                        <a:rPr lang="ru-RU" sz="85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(шаг 15 в ДК)</a:t>
                      </a:r>
                      <a:endParaRPr lang="ru-RU" sz="8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Приказ Управления</a:t>
                      </a:r>
                      <a:r>
                        <a:rPr lang="ru-RU" sz="800" kern="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образования Администрации города Керчи «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 внесении изменений в приказ Управления образования Администрации города Керчи от 29.12.2022г. №474 «Об утверждении программы персонифицированного финансирования дополнительного образования детей в муниципальном образовании городской округ Керчь Республики Крым на 2023 год»</a:t>
                      </a:r>
                      <a:endParaRPr lang="ru-RU" sz="800" b="0" i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kern="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08.11.2023г. №420 </a:t>
                      </a: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5311482"/>
                  </a:ext>
                </a:extLst>
              </a:tr>
              <a:tr h="232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Внесение изменений в локальные нормативные акты муниципальных исполнителей услуг </a:t>
                      </a:r>
                      <a:r>
                        <a:rPr lang="ru-RU" sz="85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(шаг 16 в ДК)</a:t>
                      </a:r>
                      <a:endParaRPr lang="ru-RU" sz="8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Приказ Управления образования Администрации</a:t>
                      </a:r>
                      <a:r>
                        <a:rPr lang="ru-RU" sz="800" kern="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города Керчи «</a:t>
                      </a:r>
                      <a:r>
                        <a:rPr lang="ru-RU" sz="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 утверждении Форм заявлений и согласий на обработку персональных данных, используемые при формировании в электронном виде социальных сертификатов на получение муниципальной услуги «Реализация дополнительных общеразвивающих программ» и реестра их получателей</a:t>
                      </a:r>
                      <a:endParaRPr lang="ru-RU" sz="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от 07.11.2023г. №403</a:t>
                      </a: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9000011"/>
                  </a:ext>
                </a:extLst>
              </a:tr>
              <a:tr h="59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Приказ/Постановление "Утверждение типовой формы соглашения, заключаемого по результатам отбора исполнителей государственных (муниципальных) услуг в социальной сфере </a:t>
                      </a:r>
                      <a:r>
                        <a:rPr lang="ru-RU" sz="85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(шаг 17 в ДК)</a:t>
                      </a:r>
                      <a:endParaRPr lang="ru-RU" sz="8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На экспертизе.</a:t>
                      </a: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709" marR="25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7420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242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84309F-2DC5-9142-1392-AAB02C968DE0}"/>
              </a:ext>
            </a:extLst>
          </p:cNvPr>
          <p:cNvSpPr txBox="1"/>
          <p:nvPr/>
        </p:nvSpPr>
        <p:spPr>
          <a:xfrm>
            <a:off x="719921" y="1833331"/>
            <a:ext cx="31293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F06C9C6-2421-66A3-1739-98E5B0813BE6}"/>
              </a:ext>
            </a:extLst>
          </p:cNvPr>
          <p:cNvSpPr txBox="1">
            <a:spLocks/>
          </p:cNvSpPr>
          <p:nvPr/>
        </p:nvSpPr>
        <p:spPr>
          <a:xfrm>
            <a:off x="2908517" y="149109"/>
            <a:ext cx="6172200" cy="862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Участие, организация и проведение муниципальным опорным центром мероприятий различного уровня</a:t>
            </a:r>
          </a:p>
          <a:p>
            <a:endParaRPr lang="ru-RU" sz="1800" dirty="0">
              <a:latin typeface="Montserrat Medium" panose="0000060000000000000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B1C526E-2F15-3281-5081-3DFC6D104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03" y="165840"/>
            <a:ext cx="1737511" cy="926672"/>
          </a:xfrm>
          <a:prstGeom prst="rect">
            <a:avLst/>
          </a:prstGeom>
        </p:spPr>
      </p:pic>
      <p:sp>
        <p:nvSpPr>
          <p:cNvPr id="3" name="Google Shape;93;p2">
            <a:extLst>
              <a:ext uri="{FF2B5EF4-FFF2-40B4-BE49-F238E27FC236}">
                <a16:creationId xmlns:a16="http://schemas.microsoft.com/office/drawing/2014/main" xmlns="" id="{47FCA743-CFEB-E4F4-8A34-2A393D4F3AB5}"/>
              </a:ext>
            </a:extLst>
          </p:cNvPr>
          <p:cNvSpPr txBox="1">
            <a:spLocks/>
          </p:cNvSpPr>
          <p:nvPr/>
        </p:nvSpPr>
        <p:spPr>
          <a:xfrm>
            <a:off x="3754115" y="737369"/>
            <a:ext cx="4683769" cy="33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21668"/>
              </a:buClr>
              <a:buSzPts val="2880"/>
            </a:pPr>
            <a:r>
              <a:rPr lang="ru-RU" sz="2400" b="1" kern="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Межрегионального уровня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BBDEF5-CF4A-A4C4-C625-5CD25BE705AB}"/>
              </a:ext>
            </a:extLst>
          </p:cNvPr>
          <p:cNvSpPr txBox="1"/>
          <p:nvPr/>
        </p:nvSpPr>
        <p:spPr>
          <a:xfrm>
            <a:off x="477474" y="2002608"/>
            <a:ext cx="10817737" cy="3577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</a:t>
            </a: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межрегиональных мероприятиях и </a:t>
            </a: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прослушали </a:t>
            </a:r>
            <a:r>
              <a:rPr lang="ru-RU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вебинары из цикла «Методическая среда» ВЦХТ и др.</a:t>
            </a:r>
          </a:p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ВЦХТ – еженедельно, 1-2 раза в неделю.</a:t>
            </a:r>
          </a:p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09.02.23г. Участие в Межрегиональном экспертно-аналитическом семинаре  «От персонифицированного финансирования к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заказу в ДОД»;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23-24.03.23г 10-й Московский международный Салон образования ММСО.EXPO-2023;</a:t>
            </a:r>
          </a:p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15-16.08.23г. Участие во всероссийском закрытом мастер-классе «Подготовка пакета заявительных документов на открытие инновационной площадки на базе ИД «Методист»;</a:t>
            </a:r>
          </a:p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07.09.23г. Совещание «Экспертный марафон ВЦХТ»;</a:t>
            </a:r>
          </a:p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29-30.11.23г X Всероссийское совещание работников сферы дополнительного образования детей. </a:t>
            </a:r>
          </a:p>
          <a:p>
            <a:pPr lvl="0" algn="just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74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84309F-2DC5-9142-1392-AAB02C968DE0}"/>
              </a:ext>
            </a:extLst>
          </p:cNvPr>
          <p:cNvSpPr txBox="1"/>
          <p:nvPr/>
        </p:nvSpPr>
        <p:spPr>
          <a:xfrm>
            <a:off x="719921" y="1833331"/>
            <a:ext cx="31293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F06C9C6-2421-66A3-1739-98E5B0813BE6}"/>
              </a:ext>
            </a:extLst>
          </p:cNvPr>
          <p:cNvSpPr txBox="1">
            <a:spLocks/>
          </p:cNvSpPr>
          <p:nvPr/>
        </p:nvSpPr>
        <p:spPr>
          <a:xfrm>
            <a:off x="2846196" y="130470"/>
            <a:ext cx="6172200" cy="862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Участие, организация и проведение муниципальным опорным центром мероприятий различного уровня</a:t>
            </a:r>
          </a:p>
          <a:p>
            <a:endParaRPr lang="ru-RU" sz="1800" dirty="0">
              <a:latin typeface="Montserrat Medium" panose="0000060000000000000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E75007-E9D6-F3E1-DCDB-5437D15F2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82" y="29412"/>
            <a:ext cx="1538597" cy="928580"/>
          </a:xfrm>
          <a:prstGeom prst="rect">
            <a:avLst/>
          </a:prstGeom>
        </p:spPr>
      </p:pic>
      <p:sp>
        <p:nvSpPr>
          <p:cNvPr id="7" name="Google Shape;93;p2">
            <a:extLst>
              <a:ext uri="{FF2B5EF4-FFF2-40B4-BE49-F238E27FC236}">
                <a16:creationId xmlns:a16="http://schemas.microsoft.com/office/drawing/2014/main" xmlns="" id="{05ED32C1-8ECF-77B7-25BE-48921FBE1641}"/>
              </a:ext>
            </a:extLst>
          </p:cNvPr>
          <p:cNvSpPr txBox="1">
            <a:spLocks/>
          </p:cNvSpPr>
          <p:nvPr/>
        </p:nvSpPr>
        <p:spPr>
          <a:xfrm>
            <a:off x="2951717" y="752364"/>
            <a:ext cx="6543294" cy="33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21668"/>
              </a:buClr>
              <a:buSzPts val="2880"/>
            </a:pPr>
            <a:r>
              <a:rPr lang="ru-RU" sz="2400" b="1" kern="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Республиканского/муниципального уровня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5E194A3-E6D0-3ED5-B012-2C6DEA4A391B}"/>
              </a:ext>
            </a:extLst>
          </p:cNvPr>
          <p:cNvSpPr txBox="1"/>
          <p:nvPr/>
        </p:nvSpPr>
        <p:spPr>
          <a:xfrm>
            <a:off x="4521672" y="1373570"/>
            <a:ext cx="7385119" cy="476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ПРОВЕЛИ ВКС и (рабочие совещания</a:t>
            </a:r>
            <a:r>
              <a:rPr lang="ru-RU" sz="1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)(2 мероприятия):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Даты 19.05.23г; 25.08.23г. </a:t>
            </a:r>
          </a:p>
          <a:p>
            <a:pPr algn="just"/>
            <a:r>
              <a:rPr lang="ru-RU" sz="14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Семинары МОЦ для организаторов программ ДОД </a:t>
            </a:r>
            <a:r>
              <a:rPr lang="ru-RU" sz="1400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6</a:t>
            </a:r>
          </a:p>
          <a:p>
            <a:pPr algn="just"/>
            <a:r>
              <a:rPr lang="ru-RU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15.02.23г «Механизм проведения экспертиз на муниципальном и региональном уровнях»(для организаторов программ по ПФ);</a:t>
            </a:r>
          </a:p>
          <a:p>
            <a:pPr algn="just"/>
            <a:r>
              <a:rPr lang="ru-RU" sz="1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- 20.02.23г «ДООП – базовый элемент системы </a:t>
            </a:r>
            <a:r>
              <a:rPr lang="ru-RU" sz="11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</a:t>
            </a:r>
            <a:r>
              <a:rPr lang="ru-RU" sz="1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образования детей, основной документ педагога»(для организаторов программ);</a:t>
            </a:r>
          </a:p>
          <a:p>
            <a:pPr marL="171450" indent="-171450" algn="just">
              <a:buFontTx/>
              <a:buChar char="-"/>
            </a:pPr>
            <a:r>
              <a:rPr lang="ru-RU" sz="1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06.03.23г «ДООП-–базовый элемент системы </a:t>
            </a:r>
            <a:r>
              <a:rPr lang="ru-RU" sz="11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</a:t>
            </a:r>
            <a:r>
              <a:rPr lang="ru-RU" sz="1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образования детей, основной документ педагога. Механизм проведения экспертиз на муниципальном и региональном уровнях» (совместно с РМЦ, для экспертов);</a:t>
            </a:r>
          </a:p>
          <a:p>
            <a:pPr marL="171450" indent="-171450" algn="just">
              <a:buFontTx/>
              <a:buChar char="-"/>
            </a:pPr>
            <a:r>
              <a:rPr lang="ru-RU" sz="1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- 24.08.23г. «Рекомендации по работе в АИС «Навигатор» с программами ДОД по ПФ, в связи с началом нового учебного года»  ( для педагогов ДО МБУДО «ЦНТТ);</a:t>
            </a:r>
          </a:p>
          <a:p>
            <a:pPr marL="171450" indent="-171450" algn="just">
              <a:buFontTx/>
              <a:buChar char="-"/>
            </a:pPr>
            <a:r>
              <a:rPr lang="ru-RU" sz="1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- 30.08.23г. «Рекомендации по работе в АИС «Навигатор» с программами ДОД по ПФ, в связи с началом нового учебного года»  ( для педагогов ДО ТКЦ «</a:t>
            </a:r>
            <a:r>
              <a:rPr lang="ru-RU" sz="11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Киммерия</a:t>
            </a:r>
            <a:r>
              <a:rPr lang="ru-RU" sz="1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171450" indent="-171450" algn="just">
              <a:buFontTx/>
              <a:buChar char="-"/>
            </a:pPr>
            <a:r>
              <a:rPr lang="ru-RU" sz="1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28.11.23г «Рекомендации по работе в АИС «Навигатор» для обеспечения охвата ДО детей в муниципалитете».</a:t>
            </a:r>
          </a:p>
          <a:p>
            <a:pPr marL="171450" indent="-171450" algn="just">
              <a:buFontTx/>
              <a:buChar char="-"/>
            </a:pPr>
            <a:endParaRPr lang="ru-RU" sz="11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endParaRPr lang="ru-RU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</a:p>
          <a:p>
            <a:pPr algn="just"/>
            <a:r>
              <a:rPr lang="ru-RU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</a:p>
          <a:p>
            <a:pPr algn="just"/>
            <a:endParaRPr lang="ru-RU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60A356-3938-54E1-2104-444204777B5C}"/>
              </a:ext>
            </a:extLst>
          </p:cNvPr>
          <p:cNvSpPr txBox="1"/>
          <p:nvPr/>
        </p:nvSpPr>
        <p:spPr>
          <a:xfrm>
            <a:off x="4514282" y="5631594"/>
            <a:ext cx="75417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</a:t>
            </a: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(415 мероприятий):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1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для родителей – </a:t>
            </a: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ежедневно (корректировка данных данных в карточке ребенка/кабинете родителя; восстановление доступа в личный кабинет и </a:t>
            </a:r>
            <a:r>
              <a:rPr lang="ru-RU" sz="11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</a:t>
            </a: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);</a:t>
            </a:r>
          </a:p>
          <a:p>
            <a:pPr lvl="0" algn="just">
              <a:defRPr/>
            </a:pPr>
            <a:r>
              <a:rPr kumimoji="0" lang="ru-RU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1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kumimoji="0" lang="ru-RU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 руководителей и педагогов</a:t>
            </a:r>
            <a:r>
              <a:rPr kumimoji="0" lang="ru-RU" sz="11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организаций ДО - </a:t>
            </a:r>
            <a:r>
              <a:rPr kumimoji="0" lang="ru-RU" sz="110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ежедневно</a:t>
            </a:r>
            <a:r>
              <a:rPr kumimoji="0" lang="ru-RU" sz="11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(«Проектирование дополнительных общеобразовательных программ», «Экспертиза программ ДОД», «Работа в АИС Навигатор ДОД РК»</a:t>
            </a:r>
            <a:endParaRPr kumimoji="0" lang="ru-RU" sz="1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27228B-4707-3594-96FF-9DB41962E937}"/>
              </a:ext>
            </a:extLst>
          </p:cNvPr>
          <p:cNvSpPr txBox="1"/>
          <p:nvPr/>
        </p:nvSpPr>
        <p:spPr>
          <a:xfrm>
            <a:off x="4514282" y="3601754"/>
            <a:ext cx="7377729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u="sng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ВЕБИНАРЫ, ОНЛАЙН-СЕМИНАРЫ, МОНИТОРИНГИ - 9</a:t>
            </a:r>
            <a:endParaRPr lang="ru-RU" sz="1200" u="sng" kern="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30.01.23г «Рекомендации по конструированию краткосрочных программ ДОД»;</a:t>
            </a:r>
          </a:p>
          <a:p>
            <a:pPr marL="171450" indent="-171450">
              <a:buFontTx/>
              <a:buChar char="-"/>
            </a:pP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12.04.23г Мониторинг реестра школьных театров муниципалитета для ВЦХТ;</a:t>
            </a:r>
          </a:p>
          <a:p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- 14.04.23г «Работа с модулями «Одаренные дети», «НОКО»»;</a:t>
            </a:r>
          </a:p>
          <a:p>
            <a:pPr marL="171450" indent="-171450">
              <a:buFontTx/>
              <a:buChar char="-"/>
            </a:pP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19.05.23г «Методические рекомендации по работе в АИС «Навигатор» при переходе на летние краткосрочные программы»;</a:t>
            </a:r>
          </a:p>
          <a:p>
            <a:pPr marL="171450" indent="-171450">
              <a:buFontTx/>
              <a:buChar char="-"/>
            </a:pP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- 01.09.23г «Рекомендации по работе в АИС «Навигатор», в связи с началом нового учебного года»;</a:t>
            </a:r>
          </a:p>
          <a:p>
            <a:pPr marL="171450" indent="-171450">
              <a:buFontTx/>
              <a:buChar char="-"/>
            </a:pP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-08.09.23г « Проведение </a:t>
            </a:r>
            <a:r>
              <a:rPr lang="ru-RU" sz="1100" kern="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этапа НОК ДОООП на муниципальном уровне»;</a:t>
            </a:r>
          </a:p>
          <a:p>
            <a:pPr marL="171450" indent="-171450">
              <a:buFontTx/>
              <a:buChar char="-"/>
            </a:pP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- 26.09.23г «Подача уведомления организацией в </a:t>
            </a:r>
            <a:r>
              <a:rPr lang="ru-RU" sz="1100" kern="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</a:t>
            </a: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об обработке персональных данных в АИС «Навигатор»;</a:t>
            </a:r>
          </a:p>
          <a:p>
            <a:pPr marL="171450" indent="-171450">
              <a:buFontTx/>
              <a:buChar char="-"/>
            </a:pP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26.10.23г «Рекомендации по работе в АИС «Навигатор» для обеспечения охвата ДО детей в муниципалитете».</a:t>
            </a:r>
          </a:p>
          <a:p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- 18.12.23г «Рекомендации по работе в АИС «Навигатор» при переходе на 2024г»</a:t>
            </a:r>
          </a:p>
        </p:txBody>
      </p:sp>
      <p:sp>
        <p:nvSpPr>
          <p:cNvPr id="10" name="Google Shape;93;p2">
            <a:extLst>
              <a:ext uri="{FF2B5EF4-FFF2-40B4-BE49-F238E27FC236}">
                <a16:creationId xmlns:a16="http://schemas.microsoft.com/office/drawing/2014/main" xmlns="" id="{05ED32C1-8ECF-77B7-25BE-48921FBE1641}"/>
              </a:ext>
            </a:extLst>
          </p:cNvPr>
          <p:cNvSpPr txBox="1">
            <a:spLocks/>
          </p:cNvSpPr>
          <p:nvPr/>
        </p:nvSpPr>
        <p:spPr>
          <a:xfrm>
            <a:off x="197776" y="1157471"/>
            <a:ext cx="3651461" cy="27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21668"/>
              </a:buClr>
              <a:buSzPts val="2880"/>
            </a:pPr>
            <a:r>
              <a:rPr lang="ru-RU" sz="1800" b="1" kern="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Республиканского уровня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0669" y="1574748"/>
            <a:ext cx="376782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38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обучающий семинар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экспертной рабочей группы по проведению НОК ДООП 07.02.23г</a:t>
            </a:r>
          </a:p>
          <a:p>
            <a:pPr algn="just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семинар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Года педагога и наставника «Обмен опытом лучших практик в процессе работы республиканской методической лаборатории по обеспечению образовательного процесса в системе дополнительного образования детей Республики Крым» 19-20.04.23г</a:t>
            </a:r>
          </a:p>
          <a:p>
            <a:pPr algn="just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семинар-практикум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педагогических работников Республики Крым «Опыт и перспективы организации наставнической деятельности в дополнительном образовании технической направленности»</a:t>
            </a:r>
          </a:p>
          <a:p>
            <a:pPr algn="just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7.Республиканский семинар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межмуниципального наставничества. Обмен опытом бюджетных образовательных организаций и негосударственного сектора образования, реализующих ДООП». 19.10.23г</a:t>
            </a:r>
          </a:p>
          <a:p>
            <a:pPr algn="just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семинар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«Дополнительное образование детей в соответствии с региональным планом мероприятий по реализации Концепции ДО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2030г. Итоги работы за 2022/23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/год». 23.06.23г</a:t>
            </a:r>
          </a:p>
          <a:p>
            <a:pPr algn="just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9.Республиканский семинар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руководящих работников УДО и специалистов МОЦ РК «Развитие межмуниципального наставничества. Обмен опытом бюджетных образовательных организаций и негосударственного сектора образования, реализующих дополнительные общеобразовательные общеразвивающие программы». Подготовка методического кейса, доклад, проведение мастер-класса </a:t>
            </a:r>
            <a:endParaRPr lang="ru-RU" sz="800" dirty="0"/>
          </a:p>
        </p:txBody>
      </p:sp>
      <p:sp>
        <p:nvSpPr>
          <p:cNvPr id="12" name="Google Shape;93;p2">
            <a:extLst>
              <a:ext uri="{FF2B5EF4-FFF2-40B4-BE49-F238E27FC236}">
                <a16:creationId xmlns:a16="http://schemas.microsoft.com/office/drawing/2014/main" xmlns="" id="{39FBC9EF-A3F6-4B61-9395-ADA2CF3CDED9}"/>
              </a:ext>
            </a:extLst>
          </p:cNvPr>
          <p:cNvSpPr txBox="1">
            <a:spLocks/>
          </p:cNvSpPr>
          <p:nvPr/>
        </p:nvSpPr>
        <p:spPr>
          <a:xfrm>
            <a:off x="7147900" y="1045730"/>
            <a:ext cx="2853429" cy="33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21668"/>
              </a:buClr>
              <a:buSzPts val="2880"/>
            </a:pPr>
            <a:r>
              <a:rPr lang="ru-RU" sz="1800" b="1" kern="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Муниципального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3622631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84309F-2DC5-9142-1392-AAB02C968DE0}"/>
              </a:ext>
            </a:extLst>
          </p:cNvPr>
          <p:cNvSpPr txBox="1"/>
          <p:nvPr/>
        </p:nvSpPr>
        <p:spPr>
          <a:xfrm>
            <a:off x="719921" y="1833331"/>
            <a:ext cx="31293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F06C9C6-2421-66A3-1739-98E5B0813BE6}"/>
              </a:ext>
            </a:extLst>
          </p:cNvPr>
          <p:cNvSpPr txBox="1">
            <a:spLocks/>
          </p:cNvSpPr>
          <p:nvPr/>
        </p:nvSpPr>
        <p:spPr>
          <a:xfrm>
            <a:off x="838200" y="243127"/>
            <a:ext cx="9410700" cy="11189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педагогов дополнительного образования детей в </a:t>
            </a:r>
          </a:p>
          <a:p>
            <a:pPr algn="ctr"/>
            <a:r>
              <a:rPr lang="ru-RU" sz="20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Крым по данным ЕАИС ДО </a:t>
            </a:r>
          </a:p>
          <a:p>
            <a:pPr algn="ctr"/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__369 чел.</a:t>
            </a:r>
            <a:endParaRPr lang="ru-RU" sz="4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D7849466-9395-2AD7-55DA-AE340CB04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034017"/>
              </p:ext>
            </p:extLst>
          </p:nvPr>
        </p:nvGraphicFramePr>
        <p:xfrm>
          <a:off x="1741458" y="1833331"/>
          <a:ext cx="5379349" cy="363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7295A4-8C0C-3C0C-767E-E592F274A0F7}"/>
              </a:ext>
            </a:extLst>
          </p:cNvPr>
          <p:cNvSpPr txBox="1"/>
          <p:nvPr/>
        </p:nvSpPr>
        <p:spPr>
          <a:xfrm>
            <a:off x="7120807" y="3740705"/>
            <a:ext cx="2458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- </a:t>
            </a:r>
            <a:r>
              <a:rPr lang="ru-RU" sz="2800" b="1" dirty="0"/>
              <a:t>281чел.</a:t>
            </a:r>
            <a:endParaRPr lang="ru-RU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377609-3250-B9C7-E1C2-03E8D94208EB}"/>
              </a:ext>
            </a:extLst>
          </p:cNvPr>
          <p:cNvSpPr txBox="1"/>
          <p:nvPr/>
        </p:nvSpPr>
        <p:spPr>
          <a:xfrm>
            <a:off x="7120807" y="4578673"/>
            <a:ext cx="2081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- 88 чел.</a:t>
            </a:r>
          </a:p>
        </p:txBody>
      </p:sp>
    </p:spTree>
    <p:extLst>
      <p:ext uri="{BB962C8B-B14F-4D97-AF65-F5344CB8AC3E}">
        <p14:creationId xmlns:p14="http://schemas.microsoft.com/office/powerpoint/2010/main" val="1460693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84309F-2DC5-9142-1392-AAB02C968DE0}"/>
              </a:ext>
            </a:extLst>
          </p:cNvPr>
          <p:cNvSpPr txBox="1"/>
          <p:nvPr/>
        </p:nvSpPr>
        <p:spPr>
          <a:xfrm>
            <a:off x="204021" y="1464215"/>
            <a:ext cx="31293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</a:rPr>
              <a:t>Опросы, анкетирование  для родителей и обучающихся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F06C9C6-2421-66A3-1739-98E5B0813BE6}"/>
              </a:ext>
            </a:extLst>
          </p:cNvPr>
          <p:cNvSpPr txBox="1">
            <a:spLocks/>
          </p:cNvSpPr>
          <p:nvPr/>
        </p:nvSpPr>
        <p:spPr>
          <a:xfrm>
            <a:off x="838200" y="340332"/>
            <a:ext cx="10515600" cy="7884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работа с родителями</a:t>
            </a:r>
          </a:p>
          <a:p>
            <a:endParaRPr lang="ru-RU" sz="3200" dirty="0">
              <a:latin typeface="Montserrat Medium" panose="0000060000000000000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82CF0CE-8D55-4274-EC81-AEBB79C0E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6" y="19395"/>
            <a:ext cx="1670673" cy="1072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0502D4-AA96-15B4-C680-7D2800B769C4}"/>
              </a:ext>
            </a:extLst>
          </p:cNvPr>
          <p:cNvSpPr txBox="1"/>
          <p:nvPr/>
        </p:nvSpPr>
        <p:spPr>
          <a:xfrm>
            <a:off x="3691320" y="1266626"/>
            <a:ext cx="31293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</a:rPr>
              <a:t>Конкурсные программы для обучающихся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C2870C-731B-01AC-DD36-AA1C087E18A5}"/>
              </a:ext>
            </a:extLst>
          </p:cNvPr>
          <p:cNvSpPr txBox="1"/>
          <p:nvPr/>
        </p:nvSpPr>
        <p:spPr>
          <a:xfrm>
            <a:off x="7897793" y="1005002"/>
            <a:ext cx="39412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</a:rPr>
              <a:t>Вопрос-ответ для родителей (регистрация в АИС «Навигатор ДО РК, восстановление пароля, как записаться в творческое объединения через Госуслуги, творческие объединения в образовательных организациях РК и др.)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04" y="3567429"/>
            <a:ext cx="1369152" cy="30425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7545">
            <a:off x="10249388" y="1919399"/>
            <a:ext cx="1999661" cy="17618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874" y="3557527"/>
            <a:ext cx="1325871" cy="29463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1613" y="2256675"/>
            <a:ext cx="2749534" cy="26215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4" y="2064555"/>
            <a:ext cx="1592424" cy="35387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58" y="2533636"/>
            <a:ext cx="1818968" cy="40421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91" y="1781641"/>
            <a:ext cx="1351072" cy="15860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48" y="4452794"/>
            <a:ext cx="2717148" cy="142800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28495" y="2518215"/>
            <a:ext cx="2712955" cy="57307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37815" y="2071139"/>
            <a:ext cx="2822693" cy="32921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92" y="2614588"/>
            <a:ext cx="1471761" cy="32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18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84309F-2DC5-9142-1392-AAB02C968DE0}"/>
              </a:ext>
            </a:extLst>
          </p:cNvPr>
          <p:cNvSpPr txBox="1"/>
          <p:nvPr/>
        </p:nvSpPr>
        <p:spPr>
          <a:xfrm>
            <a:off x="719921" y="1833331"/>
            <a:ext cx="31293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99D137-2B13-D7AF-FF04-675F3A414E74}"/>
              </a:ext>
            </a:extLst>
          </p:cNvPr>
          <p:cNvSpPr txBox="1">
            <a:spLocks/>
          </p:cNvSpPr>
          <p:nvPr/>
        </p:nvSpPr>
        <p:spPr>
          <a:xfrm>
            <a:off x="567713" y="-120658"/>
            <a:ext cx="10515600" cy="779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22166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Проблемы при реализации Целевой модели и пути их решения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A1883C7-A1AD-ADB5-D9F2-647D3118C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488" y="3964216"/>
            <a:ext cx="1022718" cy="102271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9FAC131-7FDC-AD37-EDD3-B164D4813DB5}"/>
              </a:ext>
            </a:extLst>
          </p:cNvPr>
          <p:cNvSpPr/>
          <p:nvPr/>
        </p:nvSpPr>
        <p:spPr>
          <a:xfrm>
            <a:off x="4912036" y="4986934"/>
            <a:ext cx="28263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Montserrat Medium" panose="00000600000000000000"/>
                <a:cs typeface="Calibri" panose="020F0502020204030204" pitchFamily="34" charset="0"/>
              </a:rPr>
              <a:t>низкая вовлеченность негосударственного сектора</a:t>
            </a:r>
            <a:r>
              <a:rPr lang="ru-RU" sz="1400" dirty="0">
                <a:solidFill>
                  <a:srgbClr val="000000"/>
                </a:solidFill>
                <a:latin typeface="Montserrat Medium" panose="00000600000000000000"/>
                <a:cs typeface="Calibri" panose="020F0502020204030204" pitchFamily="34" charset="0"/>
              </a:rPr>
              <a:t> в систему ПФДО,  нежелание получать образовательную лицензию</a:t>
            </a:r>
            <a:endParaRPr lang="ru-RU" sz="1400" dirty="0">
              <a:latin typeface="Montserrat Medium" panose="0000060000000000000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A931B8D-CAEC-E8CA-43BB-FAE18E604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271" y="4121457"/>
            <a:ext cx="784083" cy="7840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500580-9861-3E70-082E-56E185E1F836}"/>
              </a:ext>
            </a:extLst>
          </p:cNvPr>
          <p:cNvSpPr txBox="1"/>
          <p:nvPr/>
        </p:nvSpPr>
        <p:spPr>
          <a:xfrm>
            <a:off x="8486989" y="4998855"/>
            <a:ext cx="33971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u="none" strike="noStrike" baseline="0" dirty="0">
                <a:solidFill>
                  <a:srgbClr val="002060"/>
                </a:solidFill>
                <a:latin typeface="Montserrat Medium" panose="00000600000000000000"/>
              </a:rPr>
              <a:t>незначительное количество негосударственных организаций</a:t>
            </a:r>
            <a:r>
              <a:rPr lang="ru-RU" sz="1400" b="0" i="0" u="none" strike="noStrike" baseline="0" dirty="0">
                <a:solidFill>
                  <a:srgbClr val="000000"/>
                </a:solidFill>
                <a:latin typeface="Montserrat Medium" panose="00000600000000000000"/>
              </a:rPr>
              <a:t> в муниципалитете, </a:t>
            </a:r>
            <a:br>
              <a:rPr lang="ru-RU" sz="1400" b="0" i="0" u="none" strike="noStrike" baseline="0" dirty="0">
                <a:solidFill>
                  <a:srgbClr val="000000"/>
                </a:solidFill>
                <a:latin typeface="Montserrat Medium" panose="00000600000000000000"/>
              </a:rPr>
            </a:br>
            <a:r>
              <a:rPr lang="ru-RU" sz="1400" b="1" i="0" u="none" strike="noStrike" baseline="0" dirty="0">
                <a:solidFill>
                  <a:srgbClr val="002060"/>
                </a:solidFill>
                <a:latin typeface="Montserrat Medium" panose="00000600000000000000"/>
              </a:rPr>
              <a:t>их неравномерное распределение</a:t>
            </a:r>
            <a:endParaRPr lang="ru-RU" sz="1400" b="1" i="0" u="none" strike="noStrike" baseline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C214384-15D3-AC73-AFE2-5A6DD8782D37}"/>
              </a:ext>
            </a:extLst>
          </p:cNvPr>
          <p:cNvSpPr txBox="1"/>
          <p:nvPr/>
        </p:nvSpPr>
        <p:spPr>
          <a:xfrm>
            <a:off x="4688741" y="915706"/>
            <a:ext cx="28703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Montserrat Medium" panose="00000600000000000000"/>
                <a:cs typeface="Calibri" panose="020F0502020204030204" pitchFamily="34" charset="0"/>
              </a:rPr>
              <a:t>переход с операторской модели персонифицированного финансирования на </a:t>
            </a:r>
            <a:r>
              <a:rPr lang="ru-RU" sz="1400" b="1" dirty="0" err="1">
                <a:solidFill>
                  <a:srgbClr val="002060"/>
                </a:solidFill>
                <a:latin typeface="Montserrat Medium" panose="00000600000000000000"/>
                <a:cs typeface="Calibri" panose="020F0502020204030204" pitchFamily="34" charset="0"/>
              </a:rPr>
              <a:t>безоператорскую</a:t>
            </a:r>
            <a:r>
              <a:rPr lang="ru-RU" sz="1400" dirty="0"/>
              <a:t>, отличающиеся механизмом доведения бюджетных средств до поставщиков образовательных услуг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30432E9-7D86-7FE2-B951-0F49AED99051}"/>
              </a:ext>
            </a:extLst>
          </p:cNvPr>
          <p:cNvSpPr txBox="1"/>
          <p:nvPr/>
        </p:nvSpPr>
        <p:spPr>
          <a:xfrm>
            <a:off x="8865276" y="1167759"/>
            <a:ext cx="32445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Montserrat Medium" panose="00000600000000000000"/>
                <a:cs typeface="Calibri" panose="020F0502020204030204" pitchFamily="34" charset="0"/>
              </a:rPr>
              <a:t>нормативно-правовое регулирование реализации Закона о социальном заказе в сфере дополнительного образования детей</a:t>
            </a:r>
          </a:p>
          <a:p>
            <a:pPr algn="ctr"/>
            <a:r>
              <a:rPr lang="ru-RU" sz="1400" dirty="0">
                <a:latin typeface="Montserrat Medium" panose="00000600000000000000"/>
                <a:cs typeface="Calibri" panose="020F0502020204030204" pitchFamily="34" charset="0"/>
              </a:rPr>
              <a:t>Реализация дорожной карты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3DE7B9C-49D3-C4FF-8CDC-D6BFDAA04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816" y="2783588"/>
            <a:ext cx="1378460" cy="12724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AD51686-86F8-0E8E-5405-B568A931B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438" y="4041727"/>
            <a:ext cx="2533216" cy="2447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1E44358-6AEA-3395-CB8B-D555889A8243}"/>
              </a:ext>
            </a:extLst>
          </p:cNvPr>
          <p:cNvSpPr txBox="1"/>
          <p:nvPr/>
        </p:nvSpPr>
        <p:spPr>
          <a:xfrm>
            <a:off x="6120893" y="4277083"/>
            <a:ext cx="46481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Montserrat Medium" panose="00000600000000000000"/>
                <a:cs typeface="Calibri" panose="020F0502020204030204" pitchFamily="34" charset="0"/>
              </a:rPr>
              <a:t>п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Calibri" panose="020F0502020204030204" pitchFamily="34" charset="0"/>
              </a:rPr>
              <a:t>ереход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Calibri" panose="020F0502020204030204" pitchFamily="34" charset="0"/>
              </a:rPr>
              <a:t> от сертификатов ПФДОД к социальному заказу (социальный сертификат)</a:t>
            </a:r>
            <a:endParaRPr lang="ru-RU" dirty="0"/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xmlns="" id="{E4587525-8F5D-4CBC-8E35-0B6B114D6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012918"/>
              </p:ext>
            </p:extLst>
          </p:nvPr>
        </p:nvGraphicFramePr>
        <p:xfrm>
          <a:off x="230088" y="658944"/>
          <a:ext cx="4389584" cy="6005427"/>
        </p:xfrm>
        <a:graphic>
          <a:graphicData uri="http://schemas.openxmlformats.org/drawingml/2006/table">
            <a:tbl>
              <a:tblPr firstRow="1" firstCol="1" bandRow="1"/>
              <a:tblGrid>
                <a:gridCol w="233992">
                  <a:extLst>
                    <a:ext uri="{9D8B030D-6E8A-4147-A177-3AD203B41FA5}">
                      <a16:colId xmlns:a16="http://schemas.microsoft.com/office/drawing/2014/main" xmlns="" val="3866857553"/>
                    </a:ext>
                  </a:extLst>
                </a:gridCol>
                <a:gridCol w="1540874">
                  <a:extLst>
                    <a:ext uri="{9D8B030D-6E8A-4147-A177-3AD203B41FA5}">
                      <a16:colId xmlns:a16="http://schemas.microsoft.com/office/drawing/2014/main" xmlns="" val="3564524742"/>
                    </a:ext>
                  </a:extLst>
                </a:gridCol>
                <a:gridCol w="636038">
                  <a:extLst>
                    <a:ext uri="{9D8B030D-6E8A-4147-A177-3AD203B41FA5}">
                      <a16:colId xmlns:a16="http://schemas.microsoft.com/office/drawing/2014/main" xmlns="" val="4046479736"/>
                    </a:ext>
                  </a:extLst>
                </a:gridCol>
                <a:gridCol w="1978680">
                  <a:extLst>
                    <a:ext uri="{9D8B030D-6E8A-4147-A177-3AD203B41FA5}">
                      <a16:colId xmlns:a16="http://schemas.microsoft.com/office/drawing/2014/main" xmlns="" val="109910019"/>
                    </a:ext>
                  </a:extLst>
                </a:gridCol>
              </a:tblGrid>
              <a:tr h="100566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№ </a:t>
                      </a:r>
                      <a:br>
                        <a:rPr lang="ru-RU" sz="1000" dirty="0">
                          <a:effectLst/>
                          <a:latin typeface="+mn-lt"/>
                        </a:rPr>
                      </a:br>
                      <a:r>
                        <a:rPr lang="ru-RU" sz="1000" u="none" strike="noStrike" spc="0" dirty="0">
                          <a:effectLst/>
                          <a:latin typeface="+mn-lt"/>
                        </a:rPr>
                        <a:t>п/п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000" u="none" strike="noStrike" spc="0" dirty="0">
                        <a:effectLst/>
                        <a:latin typeface="+mn-lt"/>
                      </a:endParaRPr>
                    </a:p>
                  </a:txBody>
                  <a:tcPr marL="1672" marR="167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000" u="none" strike="noStrike" spc="0" dirty="0">
                          <a:effectLst/>
                          <a:latin typeface="+mn-lt"/>
                        </a:rPr>
                        <a:t>Риск и его описание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000" u="none" strike="noStrike" spc="0" dirty="0">
                          <a:effectLst/>
                          <a:latin typeface="+mn-lt"/>
                        </a:rPr>
                        <a:t>Уровень риска 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000" u="none" strike="noStrike" spc="0" dirty="0">
                          <a:effectLst/>
                          <a:latin typeface="+mn-lt"/>
                        </a:rPr>
                        <a:t>(высокий, средний, низкий)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000" u="none" strike="noStrike" spc="0" dirty="0">
                        <a:effectLst/>
                        <a:latin typeface="+mn-lt"/>
                      </a:endParaRPr>
                    </a:p>
                  </a:txBody>
                  <a:tcPr marL="1672" marR="167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000" u="none" strike="noStrike" spc="0" dirty="0">
                          <a:effectLst/>
                          <a:latin typeface="+mn-lt"/>
                        </a:rPr>
                        <a:t>Мероприятия 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000" u="none" strike="noStrike" spc="0" dirty="0">
                          <a:effectLst/>
                          <a:latin typeface="+mn-lt"/>
                        </a:rPr>
                        <a:t>по минимизации риска</a:t>
                      </a:r>
                    </a:p>
                  </a:txBody>
                  <a:tcPr marL="1672" marR="167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9235232"/>
                  </a:ext>
                </a:extLst>
              </a:tr>
              <a:tr h="13966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672" marR="167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Недостаточное количество ПДО</a:t>
                      </a:r>
                      <a:r>
                        <a:rPr lang="ru-RU" sz="11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соответствующих требованиям для ПФ (1-4 часа в неделю, срок реализации не более 2 лет)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</a:p>
                  </a:txBody>
                  <a:tcPr marL="1672" marR="167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Своевременное</a:t>
                      </a:r>
                      <a:r>
                        <a:rPr lang="ru-RU" sz="11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консультирование организаторов программ специалистами МОЦ.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7879205"/>
                  </a:ext>
                </a:extLst>
              </a:tr>
              <a:tr h="202440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672" marR="167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Недостаточное материально-техническое</a:t>
                      </a: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</a:p>
                  </a:txBody>
                  <a:tcPr marL="1672" marR="167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indent="-2667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indent="-2667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включения в систему дополнительного</a:t>
                      </a:r>
                    </a:p>
                    <a:p>
                      <a:pPr indent="-2667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педагогов в статусе индивидуальных предпринимателей; заключение договоров о сетевом</a:t>
                      </a:r>
                    </a:p>
                    <a:p>
                      <a:pPr indent="-2667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взаимодействии с СПО, организациями спорта и культуры, общественными организациями и/или предприятиями реального сектора экономики.</a:t>
                      </a:r>
                    </a:p>
                  </a:txBody>
                  <a:tcPr marL="1672" marR="167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0185051"/>
                  </a:ext>
                </a:extLst>
              </a:tr>
              <a:tr h="15328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672" marR="167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Недостаток</a:t>
                      </a:r>
                      <a:r>
                        <a:rPr lang="ru-RU" sz="11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кадров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indent="-2667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indent="-2667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работников и</a:t>
                      </a:r>
                      <a:r>
                        <a:rPr lang="ru-RU" sz="11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системы обучения, а также осуществление контроля педагогического кадрового потенциала</a:t>
                      </a:r>
                    </a:p>
                    <a:p>
                      <a:pPr indent="-2667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дополнительного образования.</a:t>
                      </a:r>
                    </a:p>
                  </a:txBody>
                  <a:tcPr marL="1672" marR="167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5918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613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84309F-2DC5-9142-1392-AAB02C968DE0}"/>
              </a:ext>
            </a:extLst>
          </p:cNvPr>
          <p:cNvSpPr txBox="1"/>
          <p:nvPr/>
        </p:nvSpPr>
        <p:spPr>
          <a:xfrm>
            <a:off x="719921" y="1833331"/>
            <a:ext cx="31293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7737CA7-8D25-A198-1659-038ABF05F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045" y="1256716"/>
            <a:ext cx="7169517" cy="4627265"/>
          </a:xfrm>
          <a:prstGeom prst="rect">
            <a:avLst/>
          </a:prstGeom>
        </p:spPr>
      </p:pic>
      <p:sp>
        <p:nvSpPr>
          <p:cNvPr id="3" name="Google Shape;373;p6">
            <a:extLst>
              <a:ext uri="{FF2B5EF4-FFF2-40B4-BE49-F238E27FC236}">
                <a16:creationId xmlns:a16="http://schemas.microsoft.com/office/drawing/2014/main" xmlns="" id="{51DBBC98-E7D6-AB71-D203-90A0C3B44DBC}"/>
              </a:ext>
            </a:extLst>
          </p:cNvPr>
          <p:cNvSpPr txBox="1">
            <a:spLocks/>
          </p:cNvSpPr>
          <p:nvPr/>
        </p:nvSpPr>
        <p:spPr>
          <a:xfrm>
            <a:off x="374708" y="2610243"/>
            <a:ext cx="10972800" cy="19202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221668"/>
              </a:buClr>
              <a:buSzPts val="4800"/>
            </a:pPr>
            <a:r>
              <a:rPr lang="ru-RU" sz="6400" dirty="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  <a:t>Спасибо</a:t>
            </a:r>
            <a:br>
              <a:rPr lang="ru-RU" sz="6400" dirty="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640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16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2">
            <a:extLst>
              <a:ext uri="{FF2B5EF4-FFF2-40B4-BE49-F238E27FC236}">
                <a16:creationId xmlns:a16="http://schemas.microsoft.com/office/drawing/2014/main" xmlns="" id="{C479E13B-A9A6-36A3-9DE3-70951B451F87}"/>
              </a:ext>
            </a:extLst>
          </p:cNvPr>
          <p:cNvSpPr txBox="1">
            <a:spLocks/>
          </p:cNvSpPr>
          <p:nvPr/>
        </p:nvSpPr>
        <p:spPr>
          <a:xfrm>
            <a:off x="2171242" y="164045"/>
            <a:ext cx="8241951" cy="3728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221668"/>
              </a:buClr>
              <a:buSzPts val="2880"/>
            </a:pPr>
            <a:r>
              <a:rPr lang="ru-RU" sz="2400" b="1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НПА по СОЦИАЛЬНОМУ ЗАКАЗУ (переход на 2024 г.)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CDF44F6-B18F-A2A9-82E6-8D0E74515B13}"/>
              </a:ext>
            </a:extLst>
          </p:cNvPr>
          <p:cNvSpPr txBox="1"/>
          <p:nvPr/>
        </p:nvSpPr>
        <p:spPr>
          <a:xfrm>
            <a:off x="2281882" y="611800"/>
            <a:ext cx="7628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Перечислить все НПА, которые приняты по шагам ДК по СЗ. Обязательно активные ссылки на НПА, размещенные на сайте администрации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4F003380-4241-52FA-56F2-1451D1945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725721"/>
              </p:ext>
            </p:extLst>
          </p:nvPr>
        </p:nvGraphicFramePr>
        <p:xfrm>
          <a:off x="1628245" y="1333025"/>
          <a:ext cx="8714230" cy="5014187"/>
        </p:xfrm>
        <a:graphic>
          <a:graphicData uri="http://schemas.openxmlformats.org/drawingml/2006/table">
            <a:tbl>
              <a:tblPr firstRow="1" firstCol="1" bandRow="1"/>
              <a:tblGrid>
                <a:gridCol w="251970">
                  <a:extLst>
                    <a:ext uri="{9D8B030D-6E8A-4147-A177-3AD203B41FA5}">
                      <a16:colId xmlns:a16="http://schemas.microsoft.com/office/drawing/2014/main" xmlns="" val="2158815805"/>
                    </a:ext>
                  </a:extLst>
                </a:gridCol>
                <a:gridCol w="2211475">
                  <a:extLst>
                    <a:ext uri="{9D8B030D-6E8A-4147-A177-3AD203B41FA5}">
                      <a16:colId xmlns:a16="http://schemas.microsoft.com/office/drawing/2014/main" xmlns="" val="2998520407"/>
                    </a:ext>
                  </a:extLst>
                </a:gridCol>
                <a:gridCol w="2539457">
                  <a:extLst>
                    <a:ext uri="{9D8B030D-6E8A-4147-A177-3AD203B41FA5}">
                      <a16:colId xmlns:a16="http://schemas.microsoft.com/office/drawing/2014/main" xmlns="" val="1939322373"/>
                    </a:ext>
                  </a:extLst>
                </a:gridCol>
                <a:gridCol w="1102446">
                  <a:extLst>
                    <a:ext uri="{9D8B030D-6E8A-4147-A177-3AD203B41FA5}">
                      <a16:colId xmlns:a16="http://schemas.microsoft.com/office/drawing/2014/main" xmlns="" val="2961191165"/>
                    </a:ext>
                  </a:extLst>
                </a:gridCol>
                <a:gridCol w="2608882">
                  <a:extLst>
                    <a:ext uri="{9D8B030D-6E8A-4147-A177-3AD203B41FA5}">
                      <a16:colId xmlns:a16="http://schemas.microsoft.com/office/drawing/2014/main" xmlns="" val="2995722572"/>
                    </a:ext>
                  </a:extLst>
                </a:gridCol>
              </a:tblGrid>
              <a:tr h="1057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Утвержденные МПА для обеспечения формирования и исполнения муниципального социального заказа по направлению деятельности «реализация дополнительных образовательных программ </a:t>
                      </a:r>
                      <a:r>
                        <a:rPr lang="ru-RU" sz="1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переход на 2024 год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Полное название МПА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(постановление, распоряжение, приказ)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утверждения и № документа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Реквизиты документа, ссылка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(введите реквизиты документа и ссылку на размещенный в сети Интернет документ)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3800542"/>
                  </a:ext>
                </a:extLst>
              </a:tr>
              <a:tr h="924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Утверждение Порядка определения нормативных затрат на оказание муниципальной услуги в соответствии с социальным сертификатом по реализации дополнительных общеразвивающих программ </a:t>
                      </a: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(шаг 2 в ДК)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Постановление Администрации города Керчи Республики Крым «</a:t>
                      </a:r>
                      <a:r>
                        <a:rPr lang="ru-RU" sz="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 утверждении порядка определения нормативных затрат на оказание муниципальной услуги «Реализация дополнительных общеразвивающих программ» в соответствии с социальным сертификатом»</a:t>
                      </a: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На экспертизе в прокуратуре</a:t>
                      </a: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4836992"/>
                  </a:ext>
                </a:extLst>
              </a:tr>
              <a:tr h="867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Утверждение муниципального социального заказа на оказание услуг по реализации дополнительных общеразвивающих программ </a:t>
                      </a: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(шаг 6 в ДК)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В работе.</a:t>
                      </a: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0808989"/>
                  </a:ext>
                </a:extLst>
              </a:tr>
              <a:tr h="408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Утверждение программы персонифицированного финансирования </a:t>
                      </a: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(шаг 8 в ДК)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работе.</a:t>
                      </a: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4298107"/>
                  </a:ext>
                </a:extLst>
              </a:tr>
              <a:tr h="1374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Утверждение муниципальных НПА для приведения актов муниципалитета в соответствие с механикой работы федеральных информационных систем Утверждение муниципалитетом проектов актов, подготовленных в шаге 11 Дорожной карты. </a:t>
                      </a: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(шаг 12 в ДК)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работе.</a:t>
                      </a: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938" marR="479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6344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70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2">
            <a:extLst>
              <a:ext uri="{FF2B5EF4-FFF2-40B4-BE49-F238E27FC236}">
                <a16:creationId xmlns:a16="http://schemas.microsoft.com/office/drawing/2014/main" xmlns="" id="{C479E13B-A9A6-36A3-9DE3-70951B451F87}"/>
              </a:ext>
            </a:extLst>
          </p:cNvPr>
          <p:cNvSpPr txBox="1">
            <a:spLocks/>
          </p:cNvSpPr>
          <p:nvPr/>
        </p:nvSpPr>
        <p:spPr>
          <a:xfrm>
            <a:off x="2392521" y="313832"/>
            <a:ext cx="7406957" cy="3728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221668"/>
              </a:buClr>
              <a:buSzPts val="2880"/>
            </a:pPr>
            <a:r>
              <a:rPr lang="ru-RU" sz="2400" b="1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МЕЖМУНИЦИПАЛЬНОЕ НАСТАВНИЧЕСТВО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E273A1-A079-A0CB-56BE-FDB23FF920EF}"/>
              </a:ext>
            </a:extLst>
          </p:cNvPr>
          <p:cNvSpPr txBox="1"/>
          <p:nvPr/>
        </p:nvSpPr>
        <p:spPr>
          <a:xfrm>
            <a:off x="7039742" y="742808"/>
            <a:ext cx="39089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Отчет о проделанной работе межмуниципального наставничества в 2023 г.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51" y="1666138"/>
            <a:ext cx="4902634" cy="43399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885" y="1666138"/>
            <a:ext cx="5515429" cy="499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0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4315E4-7095-1ECD-8270-6B80630E6481}"/>
              </a:ext>
            </a:extLst>
          </p:cNvPr>
          <p:cNvSpPr txBox="1"/>
          <p:nvPr/>
        </p:nvSpPr>
        <p:spPr>
          <a:xfrm>
            <a:off x="2824992" y="32706"/>
            <a:ext cx="7493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 организациям, которые реализуют программы ДОД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0A8DAD-790B-AA83-1B5E-B9934F0D25B0}"/>
              </a:ext>
            </a:extLst>
          </p:cNvPr>
          <p:cNvSpPr txBox="1"/>
          <p:nvPr/>
        </p:nvSpPr>
        <p:spPr>
          <a:xfrm>
            <a:off x="982140" y="533209"/>
            <a:ext cx="103467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Зарегистрированных в АИС «Навигатор ДО РК»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 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E4E5959-5F37-FB77-362A-65287693E1FE}"/>
              </a:ext>
            </a:extLst>
          </p:cNvPr>
          <p:cNvSpPr txBox="1"/>
          <p:nvPr/>
        </p:nvSpPr>
        <p:spPr>
          <a:xfrm>
            <a:off x="2632719" y="1706790"/>
            <a:ext cx="6203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Федерального значения -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702378-A602-5D4B-3B56-1C0861425A8A}"/>
              </a:ext>
            </a:extLst>
          </p:cNvPr>
          <p:cNvSpPr txBox="1"/>
          <p:nvPr/>
        </p:nvSpPr>
        <p:spPr>
          <a:xfrm>
            <a:off x="2306947" y="2496646"/>
            <a:ext cx="6203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организаций  -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4ED5605-5DD9-7751-0F79-D553C6357972}"/>
              </a:ext>
            </a:extLst>
          </p:cNvPr>
          <p:cNvSpPr txBox="1"/>
          <p:nvPr/>
        </p:nvSpPr>
        <p:spPr>
          <a:xfrm>
            <a:off x="2383147" y="3362450"/>
            <a:ext cx="6203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организаций -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65612C1-A1CC-9C78-BBD5-34688E642BBA}"/>
              </a:ext>
            </a:extLst>
          </p:cNvPr>
          <p:cNvSpPr txBox="1"/>
          <p:nvPr/>
        </p:nvSpPr>
        <p:spPr>
          <a:xfrm>
            <a:off x="3220885" y="4212491"/>
            <a:ext cx="84397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муниципальном образовании г Керчь Республики Крым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негосударственные организации, которые имеют лицензию на дополнительное образование детей и взрослых,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организация, Образовательный центр «УМКА», зарегистрирована в системе АИС «Навигатор ДО РК» ,что составляет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2FB3D77-D553-4957-F3B3-888BE1FD4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8" y="1331428"/>
            <a:ext cx="1426828" cy="1426828"/>
          </a:xfrm>
          <a:prstGeom prst="rect">
            <a:avLst/>
          </a:prstGeom>
        </p:spPr>
      </p:pic>
      <p:pic>
        <p:nvPicPr>
          <p:cNvPr id="20" name="Google Shape;553;p15">
            <a:extLst>
              <a:ext uri="{FF2B5EF4-FFF2-40B4-BE49-F238E27FC236}">
                <a16:creationId xmlns:a16="http://schemas.microsoft.com/office/drawing/2014/main" xmlns="" id="{6BCECD09-BC0C-A6F9-E459-C4E2B21F4D3E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311058" y="2539714"/>
            <a:ext cx="813270" cy="81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26DC68C8-7861-7C3F-3DF7-A2ABFF112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58" y="3371093"/>
            <a:ext cx="813270" cy="81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2710115-BD4A-E521-0629-C2F868E126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31" y="4671169"/>
            <a:ext cx="644924" cy="62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3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EDF407-E3F4-D0F0-2113-4728F87E4C8C}"/>
              </a:ext>
            </a:extLst>
          </p:cNvPr>
          <p:cNvSpPr txBox="1"/>
          <p:nvPr/>
        </p:nvSpPr>
        <p:spPr>
          <a:xfrm>
            <a:off x="607164" y="2178828"/>
            <a:ext cx="102209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 на декабрь 2023 г. в муниципальном образовании Республики Крым общая численность детей в возрасте от 5 до 18 лет составляет –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23 693 чел.</a:t>
            </a:r>
          </a:p>
          <a:p>
            <a:pPr algn="ctr"/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i="1" dirty="0">
              <a:solidFill>
                <a:srgbClr val="2B34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5382E4-12AB-0432-C29D-855FE1002E04}"/>
              </a:ext>
            </a:extLst>
          </p:cNvPr>
          <p:cNvSpPr txBox="1"/>
          <p:nvPr/>
        </p:nvSpPr>
        <p:spPr>
          <a:xfrm>
            <a:off x="2254682" y="3150551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F4DB08C-120F-F98B-07BC-2CC0A48B6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819" y="1331411"/>
            <a:ext cx="5944115" cy="847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43D76C-99BC-A023-D864-64B674DB56F5}"/>
              </a:ext>
            </a:extLst>
          </p:cNvPr>
          <p:cNvSpPr txBox="1"/>
          <p:nvPr/>
        </p:nvSpPr>
        <p:spPr>
          <a:xfrm>
            <a:off x="2254682" y="3845274"/>
            <a:ext cx="72708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АИС «Навигатор ДО РК» охват детей в возрасте от 5 до 18 лет –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16 738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составляет  </a:t>
            </a:r>
            <a:r>
              <a:rPr lang="ru-RU" sz="2400" b="1" u="sng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r>
              <a:rPr lang="ru-RU" b="1" u="sng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 </a:t>
            </a:r>
            <a:r>
              <a:rPr lang="ru-RU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(декабрь 2023 г. )</a:t>
            </a:r>
          </a:p>
        </p:txBody>
      </p:sp>
    </p:spTree>
    <p:extLst>
      <p:ext uri="{BB962C8B-B14F-4D97-AF65-F5344CB8AC3E}">
        <p14:creationId xmlns:p14="http://schemas.microsoft.com/office/powerpoint/2010/main" val="341734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2" name="Google Shape;93;p2">
            <a:extLst>
              <a:ext uri="{FF2B5EF4-FFF2-40B4-BE49-F238E27FC236}">
                <a16:creationId xmlns:a16="http://schemas.microsoft.com/office/drawing/2014/main" xmlns="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BC3D557-26A1-3117-584F-8B3E7DAA5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296" y="112002"/>
            <a:ext cx="5944115" cy="8474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CF9B23-49AC-8267-F269-11B1313D97B0}"/>
              </a:ext>
            </a:extLst>
          </p:cNvPr>
          <p:cNvSpPr txBox="1"/>
          <p:nvPr/>
        </p:nvSpPr>
        <p:spPr>
          <a:xfrm>
            <a:off x="446148" y="1083451"/>
            <a:ext cx="785838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АИС «Навигатор ДО РК» всего программ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514</a:t>
            </a: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CE9AE2E-0E54-323E-107A-3FFB5F3718F3}"/>
              </a:ext>
            </a:extLst>
          </p:cNvPr>
          <p:cNvSpPr/>
          <p:nvPr/>
        </p:nvSpPr>
        <p:spPr>
          <a:xfrm>
            <a:off x="8304531" y="1222733"/>
            <a:ext cx="3887469" cy="11387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РЕЕСТР ПРОГРАММ</a:t>
            </a:r>
          </a:p>
          <a:p>
            <a:pPr algn="ctr"/>
            <a:r>
              <a:rPr lang="ru-RU" b="1" dirty="0"/>
              <a:t>на май 2023 г. </a:t>
            </a:r>
            <a:r>
              <a:rPr lang="ru-RU" sz="2400" b="1" dirty="0"/>
              <a:t>– </a:t>
            </a:r>
            <a:r>
              <a:rPr lang="ru-RU" sz="2400" b="1" dirty="0">
                <a:solidFill>
                  <a:srgbClr val="FF0000"/>
                </a:solidFill>
              </a:rPr>
              <a:t>545 </a:t>
            </a:r>
            <a:r>
              <a:rPr lang="ru-RU" b="1" dirty="0"/>
              <a:t>программы</a:t>
            </a:r>
          </a:p>
          <a:p>
            <a:pPr algn="ctr"/>
            <a:r>
              <a:rPr lang="ru-RU" b="1" dirty="0"/>
              <a:t>(входят летние программы)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84ABB77F-7061-D342-8A5F-163B35EC5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2656760"/>
              </p:ext>
            </p:extLst>
          </p:nvPr>
        </p:nvGraphicFramePr>
        <p:xfrm>
          <a:off x="1602297" y="2367950"/>
          <a:ext cx="8128931" cy="3869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720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2" name="Google Shape;93;p2">
            <a:extLst>
              <a:ext uri="{FF2B5EF4-FFF2-40B4-BE49-F238E27FC236}">
                <a16:creationId xmlns:a16="http://schemas.microsoft.com/office/drawing/2014/main" xmlns="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95E601-6F49-A473-7525-256670C0B63C}"/>
              </a:ext>
            </a:extLst>
          </p:cNvPr>
          <p:cNvSpPr txBox="1"/>
          <p:nvPr/>
        </p:nvSpPr>
        <p:spPr>
          <a:xfrm>
            <a:off x="428926" y="104360"/>
            <a:ext cx="10514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9238" algn="ctr"/>
            <a:r>
              <a:rPr lang="ru-RU" sz="24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</a:t>
            </a:r>
            <a:r>
              <a:rPr lang="ru-RU" sz="24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ополнительные общеразвивающие программы</a:t>
            </a:r>
          </a:p>
          <a:p>
            <a:pPr marL="249238" algn="ctr"/>
            <a:endParaRPr lang="ru-RU" sz="24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7275B6-0D6D-7AC6-6A69-9646D320ACD3}"/>
              </a:ext>
            </a:extLst>
          </p:cNvPr>
          <p:cNvSpPr txBox="1"/>
          <p:nvPr/>
        </p:nvSpPr>
        <p:spPr>
          <a:xfrm>
            <a:off x="1300955" y="1043219"/>
            <a:ext cx="102667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АИС «Навигатор ДО РК»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дети в возрасте от 5 до 18 лет получили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2023 г. - 23 886.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9EFD18-B37C-D34E-26B3-DFF47B973F94}"/>
              </a:ext>
            </a:extLst>
          </p:cNvPr>
          <p:cNvSpPr txBox="1"/>
          <p:nvPr/>
        </p:nvSpPr>
        <p:spPr>
          <a:xfrm>
            <a:off x="7734299" y="3733096"/>
            <a:ext cx="4190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май 2023 г.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АИС «Навигатор ДО РК»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дети в возрасте от 5 до 18 лет получили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услуги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14 205.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94DF70F8-3072-1F4A-730A-6152D0013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385215"/>
              </p:ext>
            </p:extLst>
          </p:nvPr>
        </p:nvGraphicFramePr>
        <p:xfrm>
          <a:off x="906118" y="2501648"/>
          <a:ext cx="6052286" cy="2724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982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2">
            <a:extLst>
              <a:ext uri="{FF2B5EF4-FFF2-40B4-BE49-F238E27FC236}">
                <a16:creationId xmlns:a16="http://schemas.microsoft.com/office/drawing/2014/main" xmlns="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95E601-6F49-A473-7525-256670C0B63C}"/>
              </a:ext>
            </a:extLst>
          </p:cNvPr>
          <p:cNvSpPr txBox="1"/>
          <p:nvPr/>
        </p:nvSpPr>
        <p:spPr>
          <a:xfrm>
            <a:off x="873542" y="98160"/>
            <a:ext cx="1013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9238" algn="ctr"/>
            <a:r>
              <a:rPr lang="ru-RU" sz="24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Имеющаяся инфраструктура ДОД</a:t>
            </a:r>
          </a:p>
          <a:p>
            <a:pPr marL="249238" algn="ctr"/>
            <a:r>
              <a:rPr lang="ru-RU" sz="24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НОВЫЕ ДОП. МЕСТА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E84ED1-A8DE-2AB0-9918-ACC3C8E6F52B}"/>
              </a:ext>
            </a:extLst>
          </p:cNvPr>
          <p:cNvSpPr txBox="1"/>
          <p:nvPr/>
        </p:nvSpPr>
        <p:spPr>
          <a:xfrm>
            <a:off x="132082" y="770046"/>
            <a:ext cx="840104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9238" lvl="0" algn="ctr"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АИС «Навигатор ДО РК» реализуется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программы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249238" lvl="0" algn="ctr"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следующих образовательных организациях: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МБУДО "ЦДЮТ", МБУДО "ДЮКФП",</a:t>
            </a:r>
          </a:p>
          <a:p>
            <a:pPr marL="249238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МБУДО "ДДЮТ", МБУДО «ЦНТТ», МБОУ г. Керчи РК «Школа № 12», МБОУ г. Керчи РК "Школа № 4 имени А.С. Пушкина«, МБОУ г. Керчи РК «Школа № 11», МБОУ г. Керчи РК «Школа № 9», МБОУ г. Керчи РК МБОУ «Школа №17 им. В.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Белик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МБОУ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г.Керчи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РК "СШ № 1 им .В. Дубинина", МБОУ г. Керчи РК "Школа  № 28 имени героев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Эльтигена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МБОУ г. Керчи РК «Школа № 15», МБУДО ТКЦ "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Киммерия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МБОУ г. Керчи РК «Школа № 23», МБОУ г. Керчи РК «Школа № 25», МБОУ г. Керчи РК «Школа-гимназия № 1», МБОУ г. Керчи РК «Школа № 26», МБОУ г. Керчи РК «Школа № 13», МБОУ г. Керчи РК «Школа № 15».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66BA473B-A489-07FF-D931-7D4A61060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814353"/>
              </p:ext>
            </p:extLst>
          </p:nvPr>
        </p:nvGraphicFramePr>
        <p:xfrm>
          <a:off x="0" y="2962021"/>
          <a:ext cx="6116917" cy="371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72837B2-A0FB-F760-7168-B0AB706AA331}"/>
              </a:ext>
            </a:extLst>
          </p:cNvPr>
          <p:cNvSpPr txBox="1"/>
          <p:nvPr/>
        </p:nvSpPr>
        <p:spPr>
          <a:xfrm>
            <a:off x="5940842" y="2642261"/>
            <a:ext cx="615332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9238"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услуг в 2023 г. по направленностям ДОП получили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2937 детей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47455315-28AB-13C3-06E9-EC180B0862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6379690"/>
              </p:ext>
            </p:extLst>
          </p:nvPr>
        </p:nvGraphicFramePr>
        <p:xfrm>
          <a:off x="6300277" y="3042370"/>
          <a:ext cx="5434454" cy="363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789515-7FA8-65FA-D3D4-10EE48E5C14D}"/>
              </a:ext>
            </a:extLst>
          </p:cNvPr>
          <p:cNvSpPr txBox="1"/>
          <p:nvPr/>
        </p:nvSpPr>
        <p:spPr>
          <a:xfrm>
            <a:off x="8533131" y="1324044"/>
            <a:ext cx="37905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МОЖНО ВСТАВИТЬ ФОТО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творч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. объединений по Новым доп. местам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74" y="995980"/>
            <a:ext cx="3213392" cy="16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933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  <a:fontScheme name="Сектор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ектор">
    <a:fillStyleLst>
      <a:solidFill>
        <a:schemeClr val="phClr"/>
      </a:solidFill>
      <a:gradFill rotWithShape="1">
        <a:gsLst>
          <a:gs pos="0">
            <a:schemeClr val="phClr">
              <a:tint val="62000"/>
              <a:hueMod val="94000"/>
              <a:satMod val="140000"/>
              <a:lumMod val="110000"/>
            </a:schemeClr>
          </a:gs>
          <a:gs pos="100000">
            <a:schemeClr val="phClr">
              <a:tint val="84000"/>
              <a:satMod val="16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hueMod val="94000"/>
              <a:satMod val="130000"/>
              <a:lumMod val="128000"/>
            </a:schemeClr>
          </a:gs>
          <a:gs pos="100000">
            <a:schemeClr val="phClr">
              <a:shade val="94000"/>
              <a:lumMod val="88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tint val="76000"/>
            <a:alpha val="60000"/>
            <a:hueMod val="94000"/>
          </a:schemeClr>
        </a:solidFill>
        <a:prstDash val="solid"/>
      </a:ln>
      <a:ln w="15875" cap="rnd" cmpd="sng" algn="ctr">
        <a:solidFill>
          <a:schemeClr val="phClr">
            <a:hueMod val="94000"/>
          </a:schemeClr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1000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lin ang="6120000" scaled="1"/>
      </a:gradFill>
      <a:gradFill rotWithShape="1">
        <a:gsLst>
          <a:gs pos="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path path="circle">
          <a:fillToRect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16968</TotalTime>
  <Words>3109</Words>
  <Application>Microsoft Office PowerPoint</Application>
  <PresentationFormat>Широкоэкранный</PresentationFormat>
  <Paragraphs>329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Montserrat</vt:lpstr>
      <vt:lpstr>Montserrat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RMC-3</dc:creator>
  <cp:lastModifiedBy>Informatika</cp:lastModifiedBy>
  <cp:revision>519</cp:revision>
  <cp:lastPrinted>2023-06-22T14:54:20Z</cp:lastPrinted>
  <dcterms:created xsi:type="dcterms:W3CDTF">2022-08-16T08:39:00Z</dcterms:created>
  <dcterms:modified xsi:type="dcterms:W3CDTF">2023-12-13T10:19:03Z</dcterms:modified>
</cp:coreProperties>
</file>