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44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A378-06EB-4204-9E27-346B62CACF01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12C9F-E9F2-4E4A-882E-093F6A0C7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245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A378-06EB-4204-9E27-346B62CACF01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12C9F-E9F2-4E4A-882E-093F6A0C7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39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A378-06EB-4204-9E27-346B62CACF01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12C9F-E9F2-4E4A-882E-093F6A0C7F7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4808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A378-06EB-4204-9E27-346B62CACF01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12C9F-E9F2-4E4A-882E-093F6A0C7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714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A378-06EB-4204-9E27-346B62CACF01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12C9F-E9F2-4E4A-882E-093F6A0C7F70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67611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A378-06EB-4204-9E27-346B62CACF01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12C9F-E9F2-4E4A-882E-093F6A0C7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663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A378-06EB-4204-9E27-346B62CACF01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12C9F-E9F2-4E4A-882E-093F6A0C7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9860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A378-06EB-4204-9E27-346B62CACF01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12C9F-E9F2-4E4A-882E-093F6A0C7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687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A378-06EB-4204-9E27-346B62CACF01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12C9F-E9F2-4E4A-882E-093F6A0C7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436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A378-06EB-4204-9E27-346B62CACF01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12C9F-E9F2-4E4A-882E-093F6A0C7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058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A378-06EB-4204-9E27-346B62CACF01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12C9F-E9F2-4E4A-882E-093F6A0C7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85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A378-06EB-4204-9E27-346B62CACF01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12C9F-E9F2-4E4A-882E-093F6A0C7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731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A378-06EB-4204-9E27-346B62CACF01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12C9F-E9F2-4E4A-882E-093F6A0C7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203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A378-06EB-4204-9E27-346B62CACF01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12C9F-E9F2-4E4A-882E-093F6A0C7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832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A378-06EB-4204-9E27-346B62CACF01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12C9F-E9F2-4E4A-882E-093F6A0C7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93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12C9F-E9F2-4E4A-882E-093F6A0C7F7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5A378-06EB-4204-9E27-346B62CACF01}" type="datetimeFigureOut">
              <a:rPr lang="ru-RU" smtClean="0"/>
              <a:t>02.10.2023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696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5A378-06EB-4204-9E27-346B62CACF01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4612C9F-E9F2-4E4A-882E-093F6A0C7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53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6388" y="4943749"/>
            <a:ext cx="7766936" cy="1646302"/>
          </a:xfrm>
        </p:spPr>
        <p:txBody>
          <a:bodyPr/>
          <a:lstStyle/>
          <a:p>
            <a:pPr marR="88900">
              <a:spcAft>
                <a:spcPts val="0"/>
              </a:spcAft>
            </a:pPr>
            <a:r>
              <a:rPr lang="ru-RU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/>
            </a:r>
            <a:br>
              <a:rPr lang="ru-RU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/>
            </a:r>
            <a:b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ru-RU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/>
            </a:r>
            <a:br>
              <a:rPr lang="ru-RU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/>
            </a:r>
            <a:br>
              <a:rPr lang="ru-RU" u="sng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ru-RU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Рекомендации</a:t>
            </a: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/>
            </a:r>
            <a:b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ru-RU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педагогу ДОД</a:t>
            </a:r>
            <a:br>
              <a:rPr lang="ru-RU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ru-RU" b="1" u="sng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r>
              <a:rPr lang="ru-RU" b="1" u="sng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по обобщению своего опыта работы</a:t>
            </a:r>
            <a:r>
              <a:rPr lang="ru-RU" sz="4800" b="1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/>
            </a:r>
            <a:br>
              <a:rPr lang="ru-RU" sz="4800" b="1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 </a:t>
            </a:r>
            <a:r>
              <a:rPr lang="ru-RU" sz="480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/>
            </a:r>
            <a:br>
              <a:rPr lang="ru-RU" sz="480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</a:br>
            <a:r>
              <a:rPr lang="ru-RU" sz="4800" b="1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> </a:t>
            </a:r>
            <a:r>
              <a:rPr lang="ru-RU" sz="480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/>
            </a:r>
            <a:br>
              <a:rPr lang="ru-RU" sz="4800" dirty="0">
                <a:solidFill>
                  <a:srgbClr val="0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91805" y="5218451"/>
            <a:ext cx="8354385" cy="1096899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</a:rPr>
              <a:t>Составитель: методист МОЦ г Керчи РК Королёва Н.А.</a:t>
            </a:r>
            <a:br>
              <a:rPr lang="ru-RU" sz="2400" b="1" dirty="0">
                <a:solidFill>
                  <a:schemeClr val="tx1"/>
                </a:solidFill>
              </a:rPr>
            </a:br>
            <a:endParaRPr lang="ru-RU" sz="24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149" y="0"/>
            <a:ext cx="2500826" cy="2500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437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507" y="0"/>
            <a:ext cx="11280204" cy="1320800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Рекомендации педагогу 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ДОД</a:t>
            </a:r>
            <a:br>
              <a:rPr lang="ru-RU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 по обобщению своего опыта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97507" y="1477108"/>
            <a:ext cx="5640102" cy="5430615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1.	</a:t>
            </a:r>
            <a:r>
              <a:rPr lang="ru-RU" sz="2600" b="1" dirty="0"/>
              <a:t>Внимательно следите за профессиональной периодической печатью и научно-методической литературой. Ведите записи по интересующим Вас проблемам, создавайте тематическую картотеку, библиографические списки.</a:t>
            </a:r>
          </a:p>
          <a:p>
            <a:r>
              <a:rPr lang="ru-RU" sz="2600" b="1" dirty="0"/>
              <a:t>2.	Сохраняйте и накапливайте материалы, отражающие опыт Вашей работы (планы, конспекты, дидактические материалы, тексты выступлений на семинарах, конференциях, публикации в прессе, творческие работы обучающихся, свои наблюдения за развитием детей, результаты диагностики, достижения детей и т.д.).</a:t>
            </a:r>
          </a:p>
          <a:p>
            <a:r>
              <a:rPr lang="ru-RU" sz="2600" b="1" dirty="0"/>
              <a:t>3.	Сформулируйте тему обобщения опыта.</a:t>
            </a:r>
          </a:p>
          <a:p>
            <a:r>
              <a:rPr lang="ru-RU" sz="2600" b="1" dirty="0"/>
              <a:t>4.	 Определите форму обобщения (доклад, статья, методическая разработка, методические рекомендации и т.д.).</a:t>
            </a:r>
          </a:p>
          <a:p>
            <a:r>
              <a:rPr lang="ru-RU" sz="2600" b="1" dirty="0"/>
              <a:t>5.	Составьте краткий план работы над темой своего опыта. Материалы дополняйте, уточняйте в процессе работы, отмечайте при этом ваши сомнения, удачи, неудачи.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37608" y="1477108"/>
            <a:ext cx="5879253" cy="5767754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6.	</a:t>
            </a:r>
            <a:r>
              <a:rPr lang="ru-RU" sz="2600" b="1" dirty="0"/>
              <a:t>Критически оценивайте свой опыт. Главный критерий оценки работы - результативность опыта.</a:t>
            </a:r>
          </a:p>
          <a:p>
            <a:r>
              <a:rPr lang="ru-RU" sz="2600" b="1" dirty="0"/>
              <a:t>7.	Собрав материал и систематизировав его, приступайте к описанию в соответствии с выбранной формой. Задача описания передового опыта - показать, чем именно он полезен, побудить к распространению. Старайтесь писать кратко, логически стройно, избегая повторений.</a:t>
            </a:r>
          </a:p>
          <a:p>
            <a:r>
              <a:rPr lang="ru-RU" sz="2600" b="1" dirty="0"/>
              <a:t>8.	 Подберите и оформите приложения к работе (таблицы, схемы, разработки занятий, воспитательных мероприятий, фотографии и т.д.).</a:t>
            </a:r>
          </a:p>
          <a:p>
            <a:r>
              <a:rPr lang="ru-RU" sz="2600" b="1" dirty="0"/>
              <a:t>9.	Оформите свою работу в соответствии с выбранной формой обобщения.</a:t>
            </a:r>
          </a:p>
          <a:p>
            <a:r>
              <a:rPr lang="ru-RU" sz="2600" b="1" dirty="0"/>
              <a:t>10.	Подготовив материалы, снимите с них копию (оригинал всегда храните у себя), продублируйте на электронном носителе.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96061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731564" cy="1320800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Рекомендации педагогу ДОД</a:t>
            </a:r>
            <a:br>
              <a:rPr lang="ru-RU" b="1" i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 по обобщению своего опыта работы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10084451" cy="388077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800" b="1" u="sng" dirty="0"/>
              <a:t>Передовой опыт может быть обобщен в следующих формах:</a:t>
            </a:r>
          </a:p>
          <a:p>
            <a:r>
              <a:rPr lang="ru-RU" sz="2800" b="1" dirty="0"/>
              <a:t>•	доклад, статья, отчет;</a:t>
            </a:r>
          </a:p>
          <a:p>
            <a:r>
              <a:rPr lang="ru-RU" sz="2800" b="1" dirty="0"/>
              <a:t>•	буклет, плакат, листовка;</a:t>
            </a:r>
          </a:p>
          <a:p>
            <a:r>
              <a:rPr lang="ru-RU" sz="2800" b="1" dirty="0"/>
              <a:t>•	кинофильм,</a:t>
            </a:r>
          </a:p>
          <a:p>
            <a:r>
              <a:rPr lang="ru-RU" sz="2800" b="1" dirty="0"/>
              <a:t>•	видеозапись, фоторепортаж,</a:t>
            </a:r>
          </a:p>
          <a:p>
            <a:r>
              <a:rPr lang="ru-RU" sz="2800" b="1" dirty="0"/>
              <a:t>•	методические рекомендации;</a:t>
            </a:r>
          </a:p>
          <a:p>
            <a:r>
              <a:rPr lang="ru-RU" sz="2800" b="1" dirty="0"/>
              <a:t>•	методическая разработка и др.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04688" y="59494"/>
            <a:ext cx="1100211" cy="1100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679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9709" y="300111"/>
            <a:ext cx="11139528" cy="13208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Рекомендации по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оформлению материалов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передовом педагогическом опыте</a:t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</a:rPr>
            </a:b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75284" y="1620911"/>
            <a:ext cx="10313110" cy="10378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0000"/>
                </a:solidFill>
                <a:latin typeface="Arial Unicode MS" panose="020B0604020202020204" pitchFamily="34" charset="-128"/>
              </a:rPr>
              <a:t>Структура материала о передовом опыте определяется автором (составителем) в соответствии с поставленной задачей и может модифицироваться в зависимости от конкретного материала. 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08812" y="2835838"/>
            <a:ext cx="9962461" cy="388077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9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Материал о передовом опыте включает следующие структурные элементы</a:t>
            </a:r>
            <a:r>
              <a:rPr lang="ru-RU" sz="1900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</a:p>
          <a:p>
            <a:r>
              <a:rPr lang="ru-RU" sz="1900" b="1" dirty="0"/>
              <a:t>-	Обложка (титульный лист);</a:t>
            </a:r>
          </a:p>
          <a:p>
            <a:r>
              <a:rPr lang="ru-RU" sz="1900" b="1" dirty="0"/>
              <a:t>-	информационный лист;</a:t>
            </a:r>
          </a:p>
          <a:p>
            <a:r>
              <a:rPr lang="ru-RU" sz="1900" b="1" dirty="0"/>
              <a:t>-	рецензия;</a:t>
            </a:r>
          </a:p>
          <a:p>
            <a:r>
              <a:rPr lang="ru-RU" sz="1900" b="1" dirty="0"/>
              <a:t>-	аннотация;</a:t>
            </a:r>
          </a:p>
          <a:p>
            <a:r>
              <a:rPr lang="ru-RU" sz="1900" b="1" dirty="0"/>
              <a:t>-	оглавление (содержание).</a:t>
            </a:r>
          </a:p>
          <a:p>
            <a:r>
              <a:rPr lang="ru-RU" sz="1900" b="1" dirty="0"/>
              <a:t>-	введение;</a:t>
            </a:r>
          </a:p>
          <a:p>
            <a:r>
              <a:rPr lang="ru-RU" sz="1900" b="1" dirty="0"/>
              <a:t>-	основная часть;</a:t>
            </a:r>
          </a:p>
          <a:p>
            <a:r>
              <a:rPr lang="ru-RU" sz="1900" b="1" dirty="0"/>
              <a:t>-	заключение;</a:t>
            </a:r>
          </a:p>
          <a:p>
            <a:r>
              <a:rPr lang="ru-RU" sz="1900" b="1" dirty="0"/>
              <a:t>-	литература;</a:t>
            </a:r>
          </a:p>
          <a:p>
            <a:r>
              <a:rPr lang="ru-RU" sz="1900" b="1" dirty="0"/>
              <a:t>-	приложение (составляется при необходимости).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858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91636" y="257908"/>
            <a:ext cx="11011158" cy="13208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Рекомендации по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оформлению материалов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передовом педагогическом опыте</a:t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</a:rPr>
            </a:b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900" b="1" dirty="0">
                <a:solidFill>
                  <a:schemeClr val="tx1"/>
                </a:solidFill>
              </a:rPr>
              <a:t>Обложка (титульный лист). </a:t>
            </a:r>
            <a:r>
              <a:rPr lang="ru-RU" dirty="0">
                <a:solidFill>
                  <a:schemeClr val="tx1"/>
                </a:solidFill>
              </a:rPr>
              <a:t>Характеризует материал с точки зрения его места в данном информационном издании. 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b="1" u="sng" dirty="0" smtClean="0">
                <a:solidFill>
                  <a:schemeClr val="tx1"/>
                </a:solidFill>
              </a:rPr>
              <a:t>Титульный </a:t>
            </a:r>
            <a:r>
              <a:rPr lang="ru-RU" b="1" u="sng" dirty="0">
                <a:solidFill>
                  <a:schemeClr val="tx1"/>
                </a:solidFill>
              </a:rPr>
              <a:t>лист содержит:</a:t>
            </a:r>
          </a:p>
          <a:p>
            <a:r>
              <a:rPr lang="ru-RU" dirty="0">
                <a:solidFill>
                  <a:schemeClr val="tx1"/>
                </a:solidFill>
              </a:rPr>
              <a:t>1)	название учреждения образования, представляющего материал;</a:t>
            </a:r>
          </a:p>
          <a:p>
            <a:r>
              <a:rPr lang="ru-RU" dirty="0">
                <a:solidFill>
                  <a:schemeClr val="tx1"/>
                </a:solidFill>
              </a:rPr>
              <a:t>2)	заглавие (краткое и информативное название представляемого материала);</a:t>
            </a:r>
          </a:p>
          <a:p>
            <a:r>
              <a:rPr lang="ru-RU" dirty="0">
                <a:solidFill>
                  <a:schemeClr val="tx1"/>
                </a:solidFill>
              </a:rPr>
              <a:t>3)	ФИО, должность того, кто представляет материал;</a:t>
            </a:r>
          </a:p>
          <a:p>
            <a:r>
              <a:rPr lang="ru-RU" dirty="0">
                <a:solidFill>
                  <a:schemeClr val="tx1"/>
                </a:solidFill>
              </a:rPr>
              <a:t>4)	год представления материала.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46241" y="2160589"/>
            <a:ext cx="5066904" cy="46974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u="sng" dirty="0">
                <a:solidFill>
                  <a:schemeClr val="tx1"/>
                </a:solidFill>
              </a:rPr>
              <a:t>Информационный лист содержит:</a:t>
            </a:r>
          </a:p>
          <a:p>
            <a:r>
              <a:rPr lang="ru-RU" dirty="0"/>
              <a:t>1</a:t>
            </a:r>
            <a:r>
              <a:rPr lang="ru-RU" b="1" dirty="0"/>
              <a:t>)	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сведения об авторе опыта (творческой группе, коллективе): ФИО, год рождения, образование, квалификационная категория и год присвоения, адрес, контактный телефон;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2)	сведения о том, какими материалами представлен опыт,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3)	сведения о последователях опыта (если они есть), их отзывы и замечания, конкретные адреса распространения передового опыта (ФИО, должность, название учреждения образования).</a:t>
            </a:r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085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22588" y="314179"/>
            <a:ext cx="9789029" cy="13208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Рекомендации по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оформлению материалов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передовом педагогическом опыте</a:t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</a:rPr>
            </a:b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22031" y="1634979"/>
            <a:ext cx="5120639" cy="440638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Рецензия.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Содержит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отзывы и замечания эксперта (-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ов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о представленной работе (указать ФИО, должность эксперта(-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ов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).</a:t>
            </a:r>
          </a:p>
          <a:p>
            <a:pPr marL="0" indent="0">
              <a:buNone/>
            </a:pPr>
            <a:r>
              <a:rPr lang="ru-RU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Аннотация.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Это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сокращенное (на 1/3 страницы) изложение содержания материала об опыте в следующей последовательности: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1)представление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автора (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ов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), составителя;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2)основное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содержание материала об опыте;</a:t>
            </a: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3)назначение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материала.</a:t>
            </a:r>
          </a:p>
          <a:p>
            <a:pPr marL="0" indent="0">
              <a:buNone/>
            </a:pPr>
            <a:r>
              <a:rPr lang="ru-RU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Оглавление (содержание).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Дает развернутый перечень всех рубрик (разделов, глав, параграфов) соответственно тексту с указанием страниц. В целом оно должно отражать основные аспекты рассматриваемой в работе проблемы.</a:t>
            </a:r>
          </a:p>
          <a:p>
            <a:pPr marL="0" indent="0">
              <a:buNone/>
            </a:pPr>
            <a:r>
              <a:rPr lang="ru-RU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Введение.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Необходимо создать установку на восприятие содержания педагогического опыта, заинтересовать читателя.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643227" y="1381760"/>
            <a:ext cx="6119447" cy="49128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ru-RU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Основная аналитическая часть.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Следует изложить опыт работы, выразив авторское отношение к нему.</a:t>
            </a:r>
          </a:p>
          <a:p>
            <a:pPr marL="0" indent="0">
              <a:buNone/>
            </a:pPr>
            <a:r>
              <a:rPr lang="ru-RU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Заключение.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Сделать выводы, изложить рекомендации, направленные на эффективное решение рассмотренных в опыте проблем.</a:t>
            </a:r>
          </a:p>
          <a:p>
            <a:pPr marL="0" indent="0">
              <a:buNone/>
            </a:pPr>
            <a:r>
              <a:rPr lang="ru-RU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Литература.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Список литературы, используемой в работе.</a:t>
            </a:r>
          </a:p>
          <a:p>
            <a:pPr marL="0" indent="0">
              <a:buNone/>
            </a:pPr>
            <a:r>
              <a:rPr lang="ru-RU" b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Приложение. </a:t>
            </a:r>
            <a:endParaRPr lang="ru-RU" b="1" u="sng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Составляется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 необходимости. Таблицы, примеры, материалы справочного характера и пр. не должны повторять текст работы, а лишь служить ее дополнением.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2823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3690" y="755383"/>
            <a:ext cx="10140721" cy="1320800"/>
          </a:xfrm>
        </p:spPr>
        <p:txBody>
          <a:bodyPr/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Общие требования к оформлению авторских материалов.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9873434" cy="3880772"/>
          </a:xfrm>
        </p:spPr>
        <p:txBody>
          <a:bodyPr/>
          <a:lstStyle/>
          <a:p>
            <a:pPr marL="0" indent="0">
              <a:buNone/>
            </a:pPr>
            <a:r>
              <a:rPr lang="ru-RU" sz="2400" b="1" u="sng" dirty="0">
                <a:solidFill>
                  <a:schemeClr val="tx1"/>
                </a:solidFill>
              </a:rPr>
              <a:t>Материалы (с приложением) оформляются:</a:t>
            </a:r>
          </a:p>
          <a:p>
            <a:r>
              <a:rPr lang="ru-RU" sz="2400" dirty="0">
                <a:solidFill>
                  <a:schemeClr val="tx1"/>
                </a:solidFill>
              </a:rPr>
              <a:t>-	в папку в виде печатного текста на бумаге стандартного формата А-4;</a:t>
            </a:r>
          </a:p>
          <a:p>
            <a:r>
              <a:rPr lang="ru-RU" sz="2400" dirty="0">
                <a:solidFill>
                  <a:schemeClr val="tx1"/>
                </a:solidFill>
              </a:rPr>
              <a:t>-	в виде брошюры, отпечатанной полиграфическим способом;</a:t>
            </a:r>
          </a:p>
          <a:p>
            <a:r>
              <a:rPr lang="ru-RU" sz="2400" dirty="0">
                <a:solidFill>
                  <a:schemeClr val="tx1"/>
                </a:solidFill>
              </a:rPr>
              <a:t>-	на электронном носителе.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8648" y="14068"/>
            <a:ext cx="1097375" cy="109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845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Спасибо за внимание!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1889" y="113706"/>
            <a:ext cx="2249666" cy="2249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43905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</TotalTime>
  <Words>293</Words>
  <Application>Microsoft Office PowerPoint</Application>
  <PresentationFormat>Широкоэкранный</PresentationFormat>
  <Paragraphs>69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 Unicode MS</vt:lpstr>
      <vt:lpstr>Arial</vt:lpstr>
      <vt:lpstr>Times New Roman</vt:lpstr>
      <vt:lpstr>Trebuchet MS</vt:lpstr>
      <vt:lpstr>Wingdings 3</vt:lpstr>
      <vt:lpstr>Грань</vt:lpstr>
      <vt:lpstr>    Рекомендации педагогу ДОД  по обобщению своего опыта работы     </vt:lpstr>
      <vt:lpstr>Рекомендации педагогу ДОД  по обобщению своего опыта работы</vt:lpstr>
      <vt:lpstr>Рекомендации педагогу ДОД  по обобщению своего опыта работы</vt:lpstr>
      <vt:lpstr>Рекомендации по оформлению материалов  о передовом педагогическом опыте </vt:lpstr>
      <vt:lpstr>Рекомендации по оформлению материалов  о передовом педагогическом опыте </vt:lpstr>
      <vt:lpstr>Рекомендации по оформлению материалов  о передовом педагогическом опыте </vt:lpstr>
      <vt:lpstr>Общие требования к оформлению авторских материалов.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Рекомендации педагогу ДОД  по обобщению своего опыта работы     </dc:title>
  <dc:creator>Informatika</dc:creator>
  <cp:lastModifiedBy>Informatika</cp:lastModifiedBy>
  <cp:revision>4</cp:revision>
  <dcterms:created xsi:type="dcterms:W3CDTF">2023-10-02T07:03:23Z</dcterms:created>
  <dcterms:modified xsi:type="dcterms:W3CDTF">2023-10-02T07:39:14Z</dcterms:modified>
</cp:coreProperties>
</file>